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37"/>
  </p:notesMasterIdLst>
  <p:sldIdLst>
    <p:sldId id="2271" r:id="rId3"/>
    <p:sldId id="2511" r:id="rId4"/>
    <p:sldId id="2235" r:id="rId5"/>
    <p:sldId id="2407" r:id="rId6"/>
    <p:sldId id="2568" r:id="rId7"/>
    <p:sldId id="2059" r:id="rId8"/>
    <p:sldId id="2515" r:id="rId9"/>
    <p:sldId id="2569" r:id="rId10"/>
    <p:sldId id="2570" r:id="rId11"/>
    <p:sldId id="2572" r:id="rId12"/>
    <p:sldId id="2571" r:id="rId13"/>
    <p:sldId id="2573" r:id="rId14"/>
    <p:sldId id="2574" r:id="rId15"/>
    <p:sldId id="2575" r:id="rId16"/>
    <p:sldId id="2576" r:id="rId17"/>
    <p:sldId id="2577" r:id="rId18"/>
    <p:sldId id="2578" r:id="rId19"/>
    <p:sldId id="2579" r:id="rId20"/>
    <p:sldId id="2580" r:id="rId21"/>
    <p:sldId id="2581" r:id="rId22"/>
    <p:sldId id="2582" r:id="rId23"/>
    <p:sldId id="2583" r:id="rId24"/>
    <p:sldId id="2584" r:id="rId25"/>
    <p:sldId id="2585" r:id="rId26"/>
    <p:sldId id="2586" r:id="rId27"/>
    <p:sldId id="1986" r:id="rId28"/>
    <p:sldId id="2564" r:id="rId29"/>
    <p:sldId id="2587" r:id="rId30"/>
    <p:sldId id="2588" r:id="rId31"/>
    <p:sldId id="2589" r:id="rId32"/>
    <p:sldId id="2590" r:id="rId33"/>
    <p:sldId id="2591" r:id="rId34"/>
    <p:sldId id="1948" r:id="rId35"/>
    <p:sldId id="2535" r:id="rId36"/>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F07D7"/>
    <a:srgbClr val="007FDE"/>
    <a:srgbClr val="C00000"/>
    <a:srgbClr val="0083E6"/>
    <a:srgbClr val="960000"/>
    <a:srgbClr val="F1E061"/>
    <a:srgbClr val="F4B75E"/>
    <a:srgbClr val="CC0000"/>
    <a:srgbClr val="C5E6FF"/>
    <a:srgbClr val="00A1D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9" autoAdjust="0"/>
    <p:restoredTop sz="91152" autoAdjust="0"/>
  </p:normalViewPr>
  <p:slideViewPr>
    <p:cSldViewPr>
      <p:cViewPr varScale="1">
        <p:scale>
          <a:sx n="97" d="100"/>
          <a:sy n="97" d="100"/>
        </p:scale>
        <p:origin x="-1293"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3" d="100"/>
          <a:sy n="83" d="100"/>
        </p:scale>
        <p:origin x="-3241" y="-84"/>
      </p:cViewPr>
      <p:guideLst>
        <p:guide orient="horz" pos="2957"/>
        <p:guide pos="2237"/>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F468478F-85AB-4F2F-9836-360E2A3B8D3A}" type="datetimeFigureOut">
              <a:rPr lang="en-US" smtClean="0"/>
              <a:pPr/>
              <a:t>12/6/2023</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069C13DB-1E66-41C6-A5A3-6652159ABCB2}" type="slidenum">
              <a:rPr lang="en-US" smtClean="0"/>
              <a:pPr/>
              <a:t>‹#›</a:t>
            </a:fld>
            <a:endParaRPr lang="en-US" dirty="0"/>
          </a:p>
        </p:txBody>
      </p:sp>
    </p:spTree>
    <p:extLst>
      <p:ext uri="{BB962C8B-B14F-4D97-AF65-F5344CB8AC3E}">
        <p14:creationId xmlns:p14="http://schemas.microsoft.com/office/powerpoint/2010/main" xmlns="" val="1485134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extLst>
      <p:ext uri="{BB962C8B-B14F-4D97-AF65-F5344CB8AC3E}">
        <p14:creationId xmlns:p14="http://schemas.microsoft.com/office/powerpoint/2010/main" xmlns="" val="2903387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524441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792540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341144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791085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109672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992700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9807111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6904130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06464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335652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9704278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259638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6784852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8002593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5641641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759097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5241716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7553045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2123698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3997570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41975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4003875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6931094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34</a:t>
            </a:fld>
            <a:endParaRPr lang="en-US">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xmlns="" val="1475754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499169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893129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013746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494890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4270589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392390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12/6/2023</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12/6/2023</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12/6/2023</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12/6/2023</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12/6/2023</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12/6/2023</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12/6/2023</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12/6/2023</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12/6/2023</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12/6/2023</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12/6/2023</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12/6/2023</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12/6/2023</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12/6/2023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12/6/2023</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12/6/2023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12/6/2023</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12/6/2023</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12/6/2023</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12/6/2023</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12/6/2023</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 Corinthians 10:23-33 - Lakeview Church"/>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p:spPr>
      </p:pic>
      <p:sp>
        <p:nvSpPr>
          <p:cNvPr id="7" name="Rectangle 6"/>
          <p:cNvSpPr/>
          <p:nvPr/>
        </p:nvSpPr>
        <p:spPr>
          <a:xfrm>
            <a:off x="304800" y="5064437"/>
            <a:ext cx="8534400" cy="1323439"/>
          </a:xfrm>
          <a:prstGeom prst="rect">
            <a:avLst/>
          </a:prstGeom>
        </p:spPr>
        <p:txBody>
          <a:bodyPr wrap="square">
            <a:spAutoFit/>
          </a:bodyPr>
          <a:lstStyle/>
          <a:p>
            <a:pPr algn="ctr"/>
            <a:r>
              <a:rPr lang="en-US" sz="4000" b="1" dirty="0">
                <a:ln w="12700">
                  <a:solidFill>
                    <a:srgbClr val="002060"/>
                  </a:solidFill>
                </a:ln>
                <a:solidFill>
                  <a:schemeClr val="accent1">
                    <a:lumMod val="75000"/>
                  </a:schemeClr>
                </a:solidFill>
                <a:effectLst>
                  <a:outerShdw blurRad="63500" dist="63500" dir="2700000" algn="tl">
                    <a:srgbClr val="000000">
                      <a:alpha val="45000"/>
                    </a:srgbClr>
                  </a:outerShdw>
                </a:effectLst>
                <a:latin typeface="Britannic Bold" pitchFamily="34" charset="0"/>
              </a:rPr>
              <a:t> </a:t>
            </a:r>
            <a:r>
              <a:rPr lang="en-US" sz="40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Week  </a:t>
            </a:r>
            <a:r>
              <a:rPr lang="en-US" sz="40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72</a:t>
            </a:r>
            <a:endParaRPr lang="en-US" sz="40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a:p>
            <a:pPr algn="ctr"/>
            <a:r>
              <a:rPr lang="en-US" sz="40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06 December 2023</a:t>
            </a:r>
            <a:endParaRPr lang="en-US" sz="40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p:txBody>
      </p:sp>
      <p:sp>
        <p:nvSpPr>
          <p:cNvPr id="9" name="TextBox 8"/>
          <p:cNvSpPr txBox="1"/>
          <p:nvPr/>
        </p:nvSpPr>
        <p:spPr>
          <a:xfrm>
            <a:off x="609599" y="4267200"/>
            <a:ext cx="8095129" cy="584775"/>
          </a:xfrm>
          <a:prstGeom prst="rect">
            <a:avLst/>
          </a:prstGeom>
          <a:noFill/>
        </p:spPr>
        <p:txBody>
          <a:bodyPr wrap="square" rtlCol="0">
            <a:spAutoFit/>
          </a:bodyPr>
          <a:lstStyle/>
          <a:p>
            <a:pPr algn="ctr"/>
            <a:r>
              <a:rPr lang="en-US" sz="3200" b="1" dirty="0" smtClean="0">
                <a:ln w="10160">
                  <a:solidFill>
                    <a:schemeClr val="accent5"/>
                  </a:solidFill>
                  <a:prstDash val="solid"/>
                </a:ln>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Our Future Bodies</a:t>
            </a:r>
            <a:endParaRPr lang="en-US" sz="3200" b="1" dirty="0">
              <a:ln w="10160">
                <a:solidFill>
                  <a:schemeClr val="accent5"/>
                </a:solidFill>
                <a:prstDash val="solid"/>
              </a:ln>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 name="Rectangle 5"/>
          <p:cNvSpPr/>
          <p:nvPr/>
        </p:nvSpPr>
        <p:spPr>
          <a:xfrm>
            <a:off x="322729" y="609600"/>
            <a:ext cx="8382000" cy="677108"/>
          </a:xfrm>
          <a:prstGeom prst="rect">
            <a:avLst/>
          </a:prstGeom>
          <a:effectLst>
            <a:innerShdw blurRad="63500" dist="63500" dir="13500000">
              <a:schemeClr val="bg1">
                <a:alpha val="50000"/>
              </a:schemeClr>
            </a:innerShdw>
          </a:effectLst>
        </p:spPr>
        <p:txBody>
          <a:bodyPr wrap="square">
            <a:spAutoFit/>
          </a:bodyPr>
          <a:lstStyle/>
          <a:p>
            <a:pPr algn="ctr"/>
            <a:r>
              <a:rPr lang="en-US" sz="38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Concerning Death and Resurrection</a:t>
            </a:r>
            <a:endParaRPr lang="en-US" sz="38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p:txBody>
      </p:sp>
    </p:spTree>
    <p:extLst>
      <p:ext uri="{BB962C8B-B14F-4D97-AF65-F5344CB8AC3E}">
        <p14:creationId xmlns:p14="http://schemas.microsoft.com/office/powerpoint/2010/main" xmlns="" val="38311756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15:35-41</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59977" y="1143000"/>
            <a:ext cx="8601635" cy="4985980"/>
          </a:xfrm>
          <a:prstGeom prst="rect">
            <a:avLst/>
          </a:prstGeom>
          <a:noFill/>
          <a:effectLst/>
        </p:spPr>
        <p:txBody>
          <a:bodyPr wrap="square" rtlCol="0">
            <a:spAutoFit/>
          </a:bodyPr>
          <a:lstStyle/>
          <a:p>
            <a:pPr marL="53975" lvl="1" indent="-53975">
              <a:spcAft>
                <a:spcPts val="1200"/>
              </a:spcAft>
              <a:buFont typeface="+mj-lt"/>
              <a:buAutoNum type="arabicPeriod"/>
              <a:tabLst>
                <a:tab pos="0" algn="l"/>
                <a:tab pos="115888" algn="l"/>
                <a:tab pos="233363" algn="l"/>
              </a:tabLst>
            </a:pPr>
            <a:r>
              <a:rPr lang="en-US" sz="2400" b="1" i="1" dirty="0" smtClean="0">
                <a:effectLst>
                  <a:outerShdw blurRad="38100" dist="38100" dir="2700000" algn="tl">
                    <a:srgbClr val="000000">
                      <a:alpha val="43137"/>
                    </a:srgbClr>
                  </a:outerShdw>
                </a:effectLst>
                <a:latin typeface="Cambria" pitchFamily="18" charset="0"/>
              </a:rPr>
              <a:t>   Seeds (15:36-38).  </a:t>
            </a:r>
            <a:r>
              <a:rPr lang="en-US" sz="2400" b="1" dirty="0" smtClean="0">
                <a:latin typeface="Cambria" pitchFamily="18" charset="0"/>
              </a:rPr>
              <a:t>The </a:t>
            </a:r>
            <a:r>
              <a:rPr lang="en-US" sz="2400" b="1" u="sng" dirty="0" smtClean="0">
                <a:latin typeface="Cambria" pitchFamily="18" charset="0"/>
              </a:rPr>
              <a:t>first</a:t>
            </a:r>
            <a:r>
              <a:rPr lang="en-US" sz="2400" b="1" dirty="0" smtClean="0">
                <a:latin typeface="Cambria" pitchFamily="18" charset="0"/>
              </a:rPr>
              <a:t> analogy illustrates both the personal continuity as well as the qualitative discontinuity between the corpse that had been buried and the body that will be raised. </a:t>
            </a:r>
            <a:endParaRPr lang="en-US" sz="2400" b="1" dirty="0" smtClean="0">
              <a:effectLst>
                <a:outerShdw blurRad="38100" dist="38100" dir="2700000" algn="tl">
                  <a:srgbClr val="000000">
                    <a:alpha val="43137"/>
                  </a:srgbClr>
                </a:outerShdw>
              </a:effectLst>
              <a:latin typeface="Cambria" pitchFamily="18" charset="0"/>
            </a:endParaRPr>
          </a:p>
          <a:p>
            <a:pPr indent="457200">
              <a:spcAft>
                <a:spcPts val="1200"/>
              </a:spcAft>
            </a:pPr>
            <a:r>
              <a:rPr lang="en-US" sz="2400" b="1" dirty="0" smtClean="0">
                <a:latin typeface="Cambria" pitchFamily="18" charset="0"/>
              </a:rPr>
              <a:t>Paul confirms that there is a relationship between the two, that is not simply a reconstitution of the dead parts of the decomposed body. </a:t>
            </a:r>
          </a:p>
          <a:p>
            <a:pPr indent="457200">
              <a:spcAft>
                <a:spcPts val="1200"/>
              </a:spcAft>
            </a:pPr>
            <a:r>
              <a:rPr lang="en-US" sz="2400" b="1" dirty="0" smtClean="0">
                <a:latin typeface="Cambria" pitchFamily="18" charset="0"/>
              </a:rPr>
              <a:t>The resurrection is not simply mortal life resuscitated, nor is it a weird scene from the latest zombie movie. </a:t>
            </a:r>
          </a:p>
          <a:p>
            <a:pPr indent="457200">
              <a:spcAft>
                <a:spcPts val="1200"/>
              </a:spcAft>
            </a:pPr>
            <a:r>
              <a:rPr lang="en-US" sz="2400" b="1" dirty="0" smtClean="0">
                <a:latin typeface="Cambria" pitchFamily="18" charset="0"/>
              </a:rPr>
              <a:t>The continuity between the </a:t>
            </a:r>
            <a:r>
              <a:rPr lang="en-US" sz="2400" b="1" i="1" dirty="0" smtClean="0">
                <a:effectLst>
                  <a:outerShdw blurRad="38100" dist="38100" dir="2700000" algn="tl">
                    <a:srgbClr val="000000">
                      <a:alpha val="43137"/>
                    </a:srgbClr>
                  </a:outerShdw>
                </a:effectLst>
                <a:latin typeface="Cambria" pitchFamily="18" charset="0"/>
              </a:rPr>
              <a:t>mortal body </a:t>
            </a:r>
            <a:r>
              <a:rPr lang="en-US" sz="2400" b="1" dirty="0" smtClean="0">
                <a:latin typeface="Cambria" pitchFamily="18" charset="0"/>
              </a:rPr>
              <a:t>and the </a:t>
            </a:r>
            <a:r>
              <a:rPr lang="en-US" sz="2400" b="1" i="1" dirty="0" smtClean="0">
                <a:effectLst>
                  <a:outerShdw blurRad="38100" dist="38100" dir="2700000" algn="tl">
                    <a:srgbClr val="000000">
                      <a:alpha val="43137"/>
                    </a:srgbClr>
                  </a:outerShdw>
                </a:effectLst>
                <a:latin typeface="Cambria" pitchFamily="18" charset="0"/>
              </a:rPr>
              <a:t>resurrection body</a:t>
            </a:r>
            <a:r>
              <a:rPr lang="en-US" sz="2400" b="1" dirty="0" smtClean="0">
                <a:latin typeface="Cambria" pitchFamily="18" charset="0"/>
              </a:rPr>
              <a:t>, is </a:t>
            </a:r>
            <a:r>
              <a:rPr lang="en-US" sz="2400" b="1" i="1" u="sng" dirty="0" smtClean="0">
                <a:latin typeface="Cambria" pitchFamily="18" charset="0"/>
              </a:rPr>
              <a:t>real</a:t>
            </a:r>
            <a:r>
              <a:rPr lang="en-US" sz="2400" b="1" dirty="0" smtClean="0">
                <a:latin typeface="Cambria" pitchFamily="18" charset="0"/>
              </a:rPr>
              <a:t>, just as the relationship between a seed and the plant that sprouts from the ground is </a:t>
            </a:r>
            <a:r>
              <a:rPr lang="en-US" sz="2400" b="1" i="1" u="sng" dirty="0" smtClean="0">
                <a:latin typeface="Cambria" pitchFamily="18" charset="0"/>
              </a:rPr>
              <a:t>real</a:t>
            </a:r>
            <a:r>
              <a:rPr lang="en-US" sz="2400" b="1" dirty="0" smtClean="0">
                <a:latin typeface="Cambria" pitchFamily="18" charset="0"/>
              </a:rPr>
              <a:t>. </a:t>
            </a:r>
          </a:p>
        </p:txBody>
      </p:sp>
    </p:spTree>
    <p:extLst>
      <p:ext uri="{BB962C8B-B14F-4D97-AF65-F5344CB8AC3E}">
        <p14:creationId xmlns:p14="http://schemas.microsoft.com/office/powerpoint/2010/main" xmlns="" val="28010276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15:35-41</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59977" y="1057835"/>
            <a:ext cx="8601635" cy="575542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seed vanishes, and is absorbed into the new reality of the plant which looks completely different from the seed.</a:t>
            </a:r>
          </a:p>
          <a:p>
            <a:pPr indent="457200">
              <a:spcAft>
                <a:spcPts val="1200"/>
              </a:spcAft>
            </a:pPr>
            <a:r>
              <a:rPr lang="en-US" sz="2400" b="1" dirty="0" smtClean="0">
                <a:latin typeface="Cambria" pitchFamily="18" charset="0"/>
              </a:rPr>
              <a:t> </a:t>
            </a:r>
          </a:p>
          <a:p>
            <a:pPr indent="457200">
              <a:spcAft>
                <a:spcPts val="1200"/>
              </a:spcAft>
            </a:pPr>
            <a:endParaRPr lang="en-US" sz="2400" b="1" dirty="0" smtClean="0">
              <a:latin typeface="Cambria" pitchFamily="18" charset="0"/>
            </a:endParaRPr>
          </a:p>
          <a:p>
            <a:pPr indent="457200">
              <a:spcAft>
                <a:spcPts val="1200"/>
              </a:spcAft>
            </a:pPr>
            <a:endParaRPr lang="en-US" sz="2400" b="1" dirty="0" smtClean="0">
              <a:latin typeface="Cambria" pitchFamily="18" charset="0"/>
            </a:endParaRPr>
          </a:p>
          <a:p>
            <a:pPr indent="457200">
              <a:spcAft>
                <a:spcPts val="1200"/>
              </a:spcAft>
            </a:pPr>
            <a:endParaRPr lang="en-US" sz="2400" b="1" dirty="0" smtClean="0">
              <a:effectLst>
                <a:outerShdw blurRad="38100" dist="38100" dir="2700000" algn="tl">
                  <a:srgbClr val="000000">
                    <a:alpha val="43137"/>
                  </a:srgbClr>
                </a:outerShdw>
              </a:effectLst>
              <a:latin typeface="Cambria" pitchFamily="18" charset="0"/>
            </a:endParaRPr>
          </a:p>
          <a:p>
            <a:pPr indent="457200">
              <a:spcAft>
                <a:spcPts val="1200"/>
              </a:spcAft>
            </a:pPr>
            <a:endParaRPr lang="en-US" sz="1000" b="1" dirty="0" smtClean="0">
              <a:latin typeface="Cambria" pitchFamily="18" charset="0"/>
            </a:endParaRPr>
          </a:p>
          <a:p>
            <a:pPr indent="457200">
              <a:spcAft>
                <a:spcPts val="1200"/>
              </a:spcAft>
            </a:pPr>
            <a:r>
              <a:rPr lang="en-US" sz="2400" b="1" dirty="0" smtClean="0">
                <a:latin typeface="Cambria" pitchFamily="18" charset="0"/>
              </a:rPr>
              <a:t>Between the seed and the plant we observe a clear continuity of species. </a:t>
            </a:r>
          </a:p>
          <a:p>
            <a:pPr indent="457200">
              <a:spcAft>
                <a:spcPts val="1200"/>
              </a:spcAft>
            </a:pPr>
            <a:r>
              <a:rPr lang="en-US" sz="2400" b="1" dirty="0" smtClean="0">
                <a:latin typeface="Cambria" pitchFamily="18" charset="0"/>
              </a:rPr>
              <a:t>So when we plant wheat, we get wheat, not watermelon. When we plant an orange tree, we get oranges not mangoes. The specific identity of the seed determines the identity of the plant. </a:t>
            </a:r>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39638" y="1972235"/>
            <a:ext cx="7035053" cy="218236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211461159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animEffect transition="in" filter="wipe(left)">
                                      <p:cBhvr>
                                        <p:cTn id="15" dur="1000"/>
                                        <p:tgtEl>
                                          <p:spTgt spid="5">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xEl>
                                              <p:pRg st="7" end="7"/>
                                            </p:txEl>
                                          </p:spTgt>
                                        </p:tgtEl>
                                        <p:attrNameLst>
                                          <p:attrName>style.visibility</p:attrName>
                                        </p:attrNameLst>
                                      </p:cBhvr>
                                      <p:to>
                                        <p:strVal val="visible"/>
                                      </p:to>
                                    </p:set>
                                    <p:animEffect transition="in" filter="wipe(left)">
                                      <p:cBhvr>
                                        <p:cTn id="20" dur="1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15:35-41</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59977" y="1206500"/>
            <a:ext cx="8601635" cy="483209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Likewise, between our body that dies and is buried and the body that rises from the grave, we will see continuity of personhood.  We will rise from the dead in a form that is distinctly and uniquely us. </a:t>
            </a:r>
            <a:endParaRPr lang="en-US" sz="2400" b="1" dirty="0" smtClean="0">
              <a:effectLst>
                <a:outerShdw blurRad="38100" dist="38100" dir="2700000" algn="tl">
                  <a:srgbClr val="000000">
                    <a:alpha val="43137"/>
                  </a:srgbClr>
                </a:outerShdw>
              </a:effectLst>
              <a:latin typeface="Cambria" pitchFamily="18" charset="0"/>
            </a:endParaRPr>
          </a:p>
          <a:p>
            <a:pPr indent="457200">
              <a:spcAft>
                <a:spcPts val="1200"/>
              </a:spcAft>
            </a:pPr>
            <a:r>
              <a:rPr lang="en-US" sz="2400" b="1" dirty="0" smtClean="0">
                <a:latin typeface="Cambria" pitchFamily="18" charset="0"/>
              </a:rPr>
              <a:t>The diversity in which God delights will continue to mark resurrected humanity.  You will still be you, and I will still be me, but the resurrection will make you a better you, and me a better me. </a:t>
            </a:r>
          </a:p>
          <a:p>
            <a:pPr indent="457200">
              <a:spcAft>
                <a:spcPts val="1200"/>
              </a:spcAft>
            </a:pPr>
            <a:r>
              <a:rPr lang="en-US" sz="2400" b="1" dirty="0" smtClean="0">
                <a:latin typeface="Cambria" pitchFamily="18" charset="0"/>
              </a:rPr>
              <a:t>To understand this continuity, we look to Christ.  Yes! the body that was buried on Friday stepped forth from the tomb on Sunday morning – but the mortal had been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swallowed up by life</a:t>
            </a:r>
            <a:r>
              <a:rPr lang="en-US" sz="2400" b="1" i="1" dirty="0" smtClean="0">
                <a:latin typeface="Cambria" pitchFamily="18" charset="0"/>
              </a:rPr>
              <a:t>” </a:t>
            </a:r>
            <a:r>
              <a:rPr lang="en-US" sz="2400" b="1" dirty="0" smtClean="0">
                <a:latin typeface="Cambria" pitchFamily="18" charset="0"/>
              </a:rPr>
              <a:t>(</a:t>
            </a:r>
            <a:r>
              <a:rPr lang="en-US" sz="2400" b="1" dirty="0" smtClean="0">
                <a:effectLst>
                  <a:outerShdw blurRad="38100" dist="38100" dir="2700000" algn="tl">
                    <a:srgbClr val="000000">
                      <a:alpha val="43137"/>
                    </a:srgbClr>
                  </a:outerShdw>
                </a:effectLst>
                <a:latin typeface="Cambria" pitchFamily="18" charset="0"/>
              </a:rPr>
              <a:t>2 Cor. 5:4</a:t>
            </a:r>
            <a:r>
              <a:rPr lang="en-US" sz="2400" b="1" dirty="0" smtClean="0">
                <a:latin typeface="Cambria" pitchFamily="18" charset="0"/>
              </a:rPr>
              <a:t>).</a:t>
            </a:r>
          </a:p>
        </p:txBody>
      </p:sp>
    </p:spTree>
    <p:extLst>
      <p:ext uri="{BB962C8B-B14F-4D97-AF65-F5344CB8AC3E}">
        <p14:creationId xmlns:p14="http://schemas.microsoft.com/office/powerpoint/2010/main" xmlns="" val="78545402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00217"/>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15:35-41</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59977" y="979468"/>
            <a:ext cx="8601635" cy="5801588"/>
          </a:xfrm>
          <a:prstGeom prst="rect">
            <a:avLst/>
          </a:prstGeom>
          <a:noFill/>
          <a:effectLst/>
        </p:spPr>
        <p:txBody>
          <a:bodyPr wrap="square" rtlCol="0">
            <a:spAutoFit/>
          </a:bodyPr>
          <a:lstStyle/>
          <a:p>
            <a:pPr indent="457200">
              <a:spcAft>
                <a:spcPts val="600"/>
              </a:spcAft>
            </a:pPr>
            <a:r>
              <a:rPr lang="en-US" sz="2400" b="1" dirty="0" smtClean="0">
                <a:latin typeface="Cambria" pitchFamily="18" charset="0"/>
              </a:rPr>
              <a:t>Was </a:t>
            </a:r>
            <a:r>
              <a:rPr lang="en-US" sz="2400" b="1" dirty="0">
                <a:latin typeface="Cambria" pitchFamily="18" charset="0"/>
              </a:rPr>
              <a:t>Jesus resurrection body the same as the body that was buried</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Yes</a:t>
            </a:r>
            <a:r>
              <a:rPr lang="en-US" sz="2400" b="1" dirty="0" smtClean="0">
                <a:latin typeface="Cambria" pitchFamily="18" charset="0"/>
              </a:rPr>
              <a:t> </a:t>
            </a:r>
            <a:r>
              <a:rPr lang="en-US" sz="2400" b="1" i="1" dirty="0" smtClean="0">
                <a:latin typeface="Cambria" pitchFamily="18" charset="0"/>
              </a:rPr>
              <a:t>and</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No</a:t>
            </a:r>
            <a:r>
              <a:rPr lang="en-US" sz="2400" b="1" dirty="0" smtClean="0">
                <a:latin typeface="Cambria" pitchFamily="18" charset="0"/>
              </a:rPr>
              <a:t>.</a:t>
            </a:r>
            <a:endParaRPr lang="en-US" sz="2400" b="1" dirty="0">
              <a:latin typeface="Cambria" pitchFamily="18" charset="0"/>
            </a:endParaRPr>
          </a:p>
          <a:p>
            <a:pPr indent="457200">
              <a:spcAft>
                <a:spcPts val="1200"/>
              </a:spcAft>
            </a:pPr>
            <a:r>
              <a:rPr lang="en-US" sz="2400" b="1" dirty="0" smtClean="0">
                <a:latin typeface="Cambria" pitchFamily="18" charset="0"/>
              </a:rPr>
              <a:t>It was completely the same in personal identify, but completely different in physical quality. </a:t>
            </a:r>
          </a:p>
          <a:p>
            <a:pPr indent="457200">
              <a:spcAft>
                <a:spcPts val="1200"/>
              </a:spcAft>
            </a:pPr>
            <a:r>
              <a:rPr lang="en-US" sz="2400" b="1" dirty="0" smtClean="0">
                <a:latin typeface="Cambria" pitchFamily="18" charset="0"/>
              </a:rPr>
              <a:t>Jesus rose in His body, not in somebody else’s body.  The body that was buried was transformed into the body that was raised, not destroyed or replaced.  </a:t>
            </a:r>
          </a:p>
          <a:p>
            <a:pPr>
              <a:buFont typeface="+mj-lt"/>
              <a:buAutoNum type="arabicPeriod" startAt="2"/>
            </a:pPr>
            <a:r>
              <a:rPr lang="en-US" sz="2400" b="1" i="1" dirty="0" smtClean="0">
                <a:effectLst>
                  <a:outerShdw blurRad="38100" dist="38100" dir="2700000" algn="tl">
                    <a:srgbClr val="000000">
                      <a:alpha val="43137"/>
                    </a:srgbClr>
                  </a:outerShdw>
                </a:effectLst>
                <a:latin typeface="Cambria" pitchFamily="18" charset="0"/>
              </a:rPr>
              <a:t>   Flesh </a:t>
            </a:r>
            <a:r>
              <a:rPr lang="en-US" sz="2400" b="1" i="1" dirty="0">
                <a:effectLst>
                  <a:outerShdw blurRad="38100" dist="38100" dir="2700000" algn="tl">
                    <a:srgbClr val="000000">
                      <a:alpha val="43137"/>
                    </a:srgbClr>
                  </a:outerShdw>
                </a:effectLst>
                <a:latin typeface="Cambria" pitchFamily="18" charset="0"/>
              </a:rPr>
              <a:t>(15:39). </a:t>
            </a:r>
            <a:r>
              <a:rPr lang="en-US" sz="2400" b="1" i="1" dirty="0" smtClean="0">
                <a:effectLst>
                  <a:outerShdw blurRad="38100" dist="38100" dir="2700000" algn="tl">
                    <a:srgbClr val="000000">
                      <a:alpha val="43137"/>
                    </a:srgbClr>
                  </a:outerShdw>
                </a:effectLst>
                <a:latin typeface="Cambria" pitchFamily="18" charset="0"/>
              </a:rPr>
              <a:t> </a:t>
            </a:r>
            <a:r>
              <a:rPr lang="en-US" sz="2400" b="1" dirty="0" smtClean="0">
                <a:latin typeface="Cambria" pitchFamily="18" charset="0"/>
              </a:rPr>
              <a:t>Paul </a:t>
            </a:r>
            <a:r>
              <a:rPr lang="en-US" sz="2400" b="1" u="sng" dirty="0">
                <a:latin typeface="Cambria" pitchFamily="18" charset="0"/>
              </a:rPr>
              <a:t>second</a:t>
            </a:r>
            <a:r>
              <a:rPr lang="en-US" sz="2400" b="1" dirty="0">
                <a:latin typeface="Cambria" pitchFamily="18" charset="0"/>
              </a:rPr>
              <a:t> analogy emphasizes the distinctiveness of our future bodies. </a:t>
            </a:r>
            <a:r>
              <a:rPr lang="en-US" sz="2400" b="1" dirty="0" smtClean="0">
                <a:latin typeface="Cambria" pitchFamily="18" charset="0"/>
              </a:rPr>
              <a:t> During creation </a:t>
            </a:r>
            <a:r>
              <a:rPr lang="en-US" sz="2400" b="1" dirty="0">
                <a:latin typeface="Cambria" pitchFamily="18" charset="0"/>
              </a:rPr>
              <a:t>God </a:t>
            </a:r>
            <a:r>
              <a:rPr lang="en-US" sz="2400" b="1" dirty="0" smtClean="0">
                <a:latin typeface="Cambria" pitchFamily="18" charset="0"/>
              </a:rPr>
              <a:t>carefully </a:t>
            </a:r>
            <a:r>
              <a:rPr lang="en-US" sz="2400" b="1" dirty="0">
                <a:latin typeface="Cambria" pitchFamily="18" charset="0"/>
              </a:rPr>
              <a:t>marked each species of animal with distinctions all </a:t>
            </a:r>
            <a:r>
              <a:rPr lang="en-US" sz="2400" b="1" dirty="0" smtClean="0">
                <a:latin typeface="Cambria" pitchFamily="18" charset="0"/>
              </a:rPr>
              <a:t>their </a:t>
            </a:r>
            <a:r>
              <a:rPr lang="en-US" sz="2400" b="1" dirty="0">
                <a:latin typeface="Cambria" pitchFamily="18" charset="0"/>
              </a:rPr>
              <a:t>own. </a:t>
            </a:r>
            <a:endParaRPr lang="en-US" sz="2400" b="1" dirty="0" smtClean="0">
              <a:latin typeface="Cambria" pitchFamily="18" charset="0"/>
            </a:endParaRPr>
          </a:p>
          <a:p>
            <a:pPr indent="457200"/>
            <a:endParaRPr lang="en-US" sz="1000" b="1" dirty="0" smtClean="0">
              <a:latin typeface="Cambria" pitchFamily="18" charset="0"/>
            </a:endParaRPr>
          </a:p>
          <a:p>
            <a:pPr indent="457200"/>
            <a:r>
              <a:rPr lang="en-US" sz="2400" b="1" dirty="0" smtClean="0">
                <a:latin typeface="Cambria" pitchFamily="18" charset="0"/>
              </a:rPr>
              <a:t>So, we will </a:t>
            </a:r>
            <a:r>
              <a:rPr lang="en-US" sz="2400" b="1" dirty="0">
                <a:latin typeface="Cambria" pitchFamily="18" charset="0"/>
              </a:rPr>
              <a:t>continue to bear the distinguishing features of our present bodies for the purpose of identity and diversity. </a:t>
            </a:r>
            <a:endParaRPr lang="en-US" sz="2400" b="1" dirty="0" smtClean="0">
              <a:latin typeface="Cambria" pitchFamily="18" charset="0"/>
            </a:endParaRPr>
          </a:p>
        </p:txBody>
      </p:sp>
    </p:spTree>
    <p:extLst>
      <p:ext uri="{BB962C8B-B14F-4D97-AF65-F5344CB8AC3E}">
        <p14:creationId xmlns:p14="http://schemas.microsoft.com/office/powerpoint/2010/main" xmlns="" val="281544844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wipe(left)">
                                      <p:cBhvr>
                                        <p:cTn id="27"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15:35-41</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64460" y="1066800"/>
            <a:ext cx="8731623" cy="572464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Jesus disciples were able to recognize the resurrected Lord (</a:t>
            </a:r>
            <a:r>
              <a:rPr lang="en-US" sz="2400" b="1" dirty="0" smtClean="0">
                <a:effectLst>
                  <a:outerShdw blurRad="38100" dist="38100" dir="2700000" algn="tl">
                    <a:srgbClr val="000000">
                      <a:alpha val="43137"/>
                    </a:srgbClr>
                  </a:outerShdw>
                </a:effectLst>
                <a:latin typeface="Cambria" pitchFamily="18" charset="0"/>
              </a:rPr>
              <a:t>John 20:19-20</a:t>
            </a:r>
            <a:r>
              <a:rPr lang="en-US" sz="2400" b="1" dirty="0" smtClean="0">
                <a:latin typeface="Cambria" pitchFamily="18" charset="0"/>
              </a:rPr>
              <a:t>).  So, that assures us that we will be recognizable to others and also be able to identify our loved ones. </a:t>
            </a:r>
            <a:endParaRPr lang="en-US" sz="2400" b="1" dirty="0" smtClean="0">
              <a:effectLst>
                <a:outerShdw blurRad="38100" dist="38100" dir="2700000" algn="tl">
                  <a:srgbClr val="000000">
                    <a:alpha val="43137"/>
                  </a:srgbClr>
                </a:outerShdw>
              </a:effectLst>
              <a:latin typeface="Cambria" pitchFamily="18" charset="0"/>
            </a:endParaRPr>
          </a:p>
          <a:p>
            <a:pPr indent="457200">
              <a:spcAft>
                <a:spcPts val="1200"/>
              </a:spcAft>
            </a:pPr>
            <a:r>
              <a:rPr lang="en-US" sz="2400" b="1" dirty="0" smtClean="0">
                <a:latin typeface="Cambria" pitchFamily="18" charset="0"/>
              </a:rPr>
              <a:t>The idea that we will be indefinite, luminous beings has no foundation in Scripture</a:t>
            </a:r>
          </a:p>
          <a:p>
            <a:pPr indent="457200">
              <a:spcAft>
                <a:spcPts val="1200"/>
              </a:spcAft>
            </a:pPr>
            <a:r>
              <a:rPr lang="en-US" sz="2400" b="1" dirty="0" smtClean="0">
                <a:latin typeface="Cambria" pitchFamily="18" charset="0"/>
              </a:rPr>
              <a:t>Just as humans were created in Eden to live in distinct bodies unique to each of us, so in the restoration of Eden,  humans will experience perfect community in diversity.</a:t>
            </a:r>
          </a:p>
          <a:p>
            <a:pPr>
              <a:spcAft>
                <a:spcPts val="1200"/>
              </a:spcAft>
              <a:buFont typeface="+mj-lt"/>
              <a:buAutoNum type="arabicPeriod" startAt="3"/>
            </a:pPr>
            <a:r>
              <a:rPr lang="en-US" sz="2400" b="1" i="1" dirty="0" smtClean="0">
                <a:effectLst>
                  <a:outerShdw blurRad="38100" dist="38100" dir="2700000" algn="tl">
                    <a:srgbClr val="000000">
                      <a:alpha val="43137"/>
                    </a:srgbClr>
                  </a:outerShdw>
                </a:effectLst>
                <a:latin typeface="Cambria" pitchFamily="18" charset="0"/>
              </a:rPr>
              <a:t>   Celestial bodies </a:t>
            </a:r>
            <a:r>
              <a:rPr lang="en-US" sz="2400" b="1" i="1" dirty="0">
                <a:effectLst>
                  <a:outerShdw blurRad="38100" dist="38100" dir="2700000" algn="tl">
                    <a:srgbClr val="000000">
                      <a:alpha val="43137"/>
                    </a:srgbClr>
                  </a:outerShdw>
                </a:effectLst>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15:40-41).  </a:t>
            </a:r>
            <a:r>
              <a:rPr lang="en-US" sz="2400" b="1" dirty="0" smtClean="0">
                <a:latin typeface="Cambria" pitchFamily="18" charset="0"/>
              </a:rPr>
              <a:t>In his last analogy, Paul pictures the diversity of our future bodies, noting the differences in glory among heavenly bodies – the sun, the moon, the stars – and the difference between them and earthly bodies.</a:t>
            </a:r>
          </a:p>
        </p:txBody>
      </p:sp>
    </p:spTree>
    <p:extLst>
      <p:ext uri="{BB962C8B-B14F-4D97-AF65-F5344CB8AC3E}">
        <p14:creationId xmlns:p14="http://schemas.microsoft.com/office/powerpoint/2010/main" xmlns="" val="124616694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15:35-41</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59977" y="1102659"/>
            <a:ext cx="8601635" cy="320087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shows by analogy, that our future “</a:t>
            </a:r>
            <a:r>
              <a:rPr lang="en-US" sz="2400" b="1" i="1" dirty="0" smtClean="0">
                <a:effectLst>
                  <a:outerShdw blurRad="38100" dist="38100" dir="2700000" algn="tl">
                    <a:srgbClr val="000000">
                      <a:alpha val="43137"/>
                    </a:srgbClr>
                  </a:outerShdw>
                </a:effectLst>
                <a:latin typeface="Cambria" pitchFamily="18" charset="0"/>
              </a:rPr>
              <a:t>heavenly</a:t>
            </a:r>
            <a:r>
              <a:rPr lang="en-US" sz="2400" b="1" dirty="0" smtClean="0">
                <a:latin typeface="Cambria" pitchFamily="18" charset="0"/>
              </a:rPr>
              <a:t>” bodies will be different from our present earthly bodies, as in the same way no two stars shine with the same brightness, so each of us will have a distinct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glory</a:t>
            </a:r>
            <a:r>
              <a:rPr lang="en-US" sz="2400" b="1" i="1" dirty="0" smtClean="0">
                <a:latin typeface="Cambria" pitchFamily="18" charset="0"/>
              </a:rPr>
              <a:t>” </a:t>
            </a:r>
            <a:r>
              <a:rPr lang="en-US" sz="2400" b="1" dirty="0" smtClean="0">
                <a:latin typeface="Cambria" pitchFamily="18" charset="0"/>
              </a:rPr>
              <a:t>of our own. </a:t>
            </a:r>
            <a:endParaRPr lang="en-US" sz="2400" b="1" dirty="0" smtClean="0">
              <a:effectLst>
                <a:outerShdw blurRad="38100" dist="38100" dir="2700000" algn="tl">
                  <a:srgbClr val="000000">
                    <a:alpha val="43137"/>
                  </a:srgbClr>
                </a:outerShdw>
              </a:effectLst>
              <a:latin typeface="Cambria" pitchFamily="18" charset="0"/>
            </a:endParaRPr>
          </a:p>
          <a:p>
            <a:pPr indent="457200">
              <a:spcAft>
                <a:spcPts val="1200"/>
              </a:spcAft>
            </a:pPr>
            <a:r>
              <a:rPr lang="en-US" sz="2400" b="1" dirty="0" smtClean="0">
                <a:latin typeface="Cambria" pitchFamily="18" charset="0"/>
              </a:rPr>
              <a:t>All of us who will one day be glorified in our “</a:t>
            </a:r>
            <a:r>
              <a:rPr lang="en-US" sz="2400" b="1" i="1" dirty="0" smtClean="0">
                <a:effectLst>
                  <a:outerShdw blurRad="38100" dist="38100" dir="2700000" algn="tl">
                    <a:srgbClr val="000000">
                      <a:alpha val="43137"/>
                    </a:srgbClr>
                  </a:outerShdw>
                </a:effectLst>
                <a:latin typeface="Cambria" pitchFamily="18" charset="0"/>
              </a:rPr>
              <a:t>heavenly</a:t>
            </a:r>
            <a:r>
              <a:rPr lang="en-US" sz="2400" b="1" dirty="0" smtClean="0">
                <a:latin typeface="Cambria" pitchFamily="18" charset="0"/>
              </a:rPr>
              <a:t>” bodies will experience a quality and condition of life far superior in glory to what we experienced in our earthly bodies. </a:t>
            </a:r>
          </a:p>
        </p:txBody>
      </p:sp>
    </p:spTree>
    <p:extLst>
      <p:ext uri="{BB962C8B-B14F-4D97-AF65-F5344CB8AC3E}">
        <p14:creationId xmlns:p14="http://schemas.microsoft.com/office/powerpoint/2010/main" xmlns="" val="73769340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5482" y="1206500"/>
            <a:ext cx="8529918" cy="5232202"/>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300" b="1" baseline="30000" dirty="0">
                <a:latin typeface="Georgia" panose="02040502050405020303" pitchFamily="18" charset="0"/>
              </a:rPr>
              <a:t>42</a:t>
            </a:r>
            <a:r>
              <a:rPr lang="en-US" sz="2300" b="1" i="1" baseline="30000" dirty="0">
                <a:latin typeface="Georgia" panose="02040502050405020303" pitchFamily="18" charset="0"/>
              </a:rPr>
              <a:t> </a:t>
            </a:r>
            <a:r>
              <a:rPr lang="en-US" sz="2300" i="1" dirty="0">
                <a:latin typeface="Georgia" panose="02040502050405020303" pitchFamily="18" charset="0"/>
              </a:rPr>
              <a:t>So also is the resurrection of the dead.  The body is sown in corruption, it is raised in incorruption.  </a:t>
            </a:r>
            <a:r>
              <a:rPr lang="en-US" sz="2300" b="1" baseline="30000" dirty="0">
                <a:latin typeface="Georgia" panose="02040502050405020303" pitchFamily="18" charset="0"/>
              </a:rPr>
              <a:t>43</a:t>
            </a:r>
            <a:r>
              <a:rPr lang="en-US" sz="2300" b="1" i="1" baseline="30000" dirty="0">
                <a:latin typeface="Georgia" panose="02040502050405020303" pitchFamily="18" charset="0"/>
              </a:rPr>
              <a:t> </a:t>
            </a:r>
            <a:r>
              <a:rPr lang="en-US" sz="2300" i="1" dirty="0">
                <a:latin typeface="Georgia" panose="02040502050405020303" pitchFamily="18" charset="0"/>
              </a:rPr>
              <a:t>It is sown in dishonor, it is raised in glory.  It is sown in weakness, it is raised in power.  </a:t>
            </a:r>
            <a:r>
              <a:rPr lang="en-US" sz="2300" b="1" baseline="30000" dirty="0">
                <a:latin typeface="Georgia" panose="02040502050405020303" pitchFamily="18" charset="0"/>
              </a:rPr>
              <a:t>44</a:t>
            </a:r>
            <a:r>
              <a:rPr lang="en-US" sz="2300" b="1" i="1" baseline="30000" dirty="0">
                <a:latin typeface="Georgia" panose="02040502050405020303" pitchFamily="18" charset="0"/>
              </a:rPr>
              <a:t> </a:t>
            </a:r>
            <a:r>
              <a:rPr lang="en-US" sz="2300" i="1" dirty="0">
                <a:latin typeface="Georgia" panose="02040502050405020303" pitchFamily="18" charset="0"/>
              </a:rPr>
              <a:t>It is sown a natural body, it is raised a spiritual body.  There is a natural body, and there is a spiritual body.  </a:t>
            </a:r>
            <a:r>
              <a:rPr lang="en-US" sz="2300" b="1" baseline="30000" dirty="0">
                <a:latin typeface="Georgia" panose="02040502050405020303" pitchFamily="18" charset="0"/>
              </a:rPr>
              <a:t>45</a:t>
            </a:r>
            <a:r>
              <a:rPr lang="en-US" sz="2300" b="1" i="1" baseline="30000" dirty="0">
                <a:latin typeface="Georgia" panose="02040502050405020303" pitchFamily="18" charset="0"/>
              </a:rPr>
              <a:t> </a:t>
            </a:r>
            <a:r>
              <a:rPr lang="en-US" sz="2300" i="1" dirty="0">
                <a:latin typeface="Georgia" panose="02040502050405020303" pitchFamily="18" charset="0"/>
              </a:rPr>
              <a:t>And so it is written, “The first man Adam became a living being.”  The last Adam became a life-giving spirit.  </a:t>
            </a:r>
            <a:r>
              <a:rPr lang="en-US" sz="2300" b="1" baseline="30000" dirty="0">
                <a:latin typeface="Georgia" panose="02040502050405020303" pitchFamily="18" charset="0"/>
              </a:rPr>
              <a:t>46</a:t>
            </a:r>
            <a:r>
              <a:rPr lang="en-US" sz="2300" b="1" i="1" baseline="30000" dirty="0">
                <a:latin typeface="Georgia" panose="02040502050405020303" pitchFamily="18" charset="0"/>
              </a:rPr>
              <a:t> </a:t>
            </a:r>
            <a:r>
              <a:rPr lang="en-US" sz="2300" i="1" dirty="0">
                <a:latin typeface="Georgia" panose="02040502050405020303" pitchFamily="18" charset="0"/>
              </a:rPr>
              <a:t>However, the spiritual is not first, but the natural, and afterward the spiritual.  </a:t>
            </a:r>
            <a:r>
              <a:rPr lang="en-US" sz="2300" b="1" baseline="30000" dirty="0">
                <a:latin typeface="Georgia" panose="02040502050405020303" pitchFamily="18" charset="0"/>
              </a:rPr>
              <a:t>47</a:t>
            </a:r>
            <a:r>
              <a:rPr lang="en-US" sz="2300" b="1" i="1" baseline="30000" dirty="0">
                <a:latin typeface="Georgia" panose="02040502050405020303" pitchFamily="18" charset="0"/>
              </a:rPr>
              <a:t> </a:t>
            </a:r>
            <a:r>
              <a:rPr lang="en-US" sz="2300" i="1" dirty="0">
                <a:latin typeface="Georgia" panose="02040502050405020303" pitchFamily="18" charset="0"/>
              </a:rPr>
              <a:t>The first man was of the </a:t>
            </a:r>
            <a:r>
              <a:rPr lang="en-US" sz="2300" i="1" dirty="0" smtClean="0">
                <a:latin typeface="Georgia" panose="02040502050405020303" pitchFamily="18" charset="0"/>
              </a:rPr>
              <a:t>earth</a:t>
            </a:r>
            <a:r>
              <a:rPr lang="en-US" sz="2300" i="1" dirty="0">
                <a:latin typeface="Georgia" panose="02040502050405020303" pitchFamily="18" charset="0"/>
              </a:rPr>
              <a:t>, made of dust; the second Man is the Lord </a:t>
            </a:r>
            <a:r>
              <a:rPr lang="en-US" sz="2300" i="1" dirty="0" smtClean="0">
                <a:latin typeface="Georgia" panose="02040502050405020303" pitchFamily="18" charset="0"/>
              </a:rPr>
              <a:t>from heaven</a:t>
            </a:r>
            <a:r>
              <a:rPr lang="en-US" sz="2300" i="1" dirty="0">
                <a:latin typeface="Georgia" panose="02040502050405020303" pitchFamily="18" charset="0"/>
              </a:rPr>
              <a:t>.  </a:t>
            </a:r>
            <a:r>
              <a:rPr lang="en-US" sz="2300" b="1" baseline="30000" dirty="0">
                <a:latin typeface="Georgia" panose="02040502050405020303" pitchFamily="18" charset="0"/>
              </a:rPr>
              <a:t>48</a:t>
            </a:r>
            <a:r>
              <a:rPr lang="en-US" sz="2300" b="1" i="1" baseline="30000" dirty="0">
                <a:latin typeface="Georgia" panose="02040502050405020303" pitchFamily="18" charset="0"/>
              </a:rPr>
              <a:t> </a:t>
            </a:r>
            <a:r>
              <a:rPr lang="en-US" sz="2300" i="1" dirty="0">
                <a:latin typeface="Georgia" panose="02040502050405020303" pitchFamily="18" charset="0"/>
              </a:rPr>
              <a:t>As was the man of dust, so also are those who are made of dust; and as is the heavenly Man, so </a:t>
            </a:r>
            <a:r>
              <a:rPr lang="en-US" sz="2300" i="1" dirty="0" smtClean="0">
                <a:latin typeface="Georgia" panose="02040502050405020303" pitchFamily="18" charset="0"/>
              </a:rPr>
              <a:t>also are those</a:t>
            </a:r>
            <a:r>
              <a:rPr lang="en-US" sz="2300" i="1" dirty="0">
                <a:latin typeface="Georgia" panose="02040502050405020303" pitchFamily="18" charset="0"/>
              </a:rPr>
              <a:t> who are heavenly.  </a:t>
            </a:r>
            <a:r>
              <a:rPr lang="en-US" sz="2300" b="1" baseline="30000" dirty="0">
                <a:latin typeface="Georgia" panose="02040502050405020303" pitchFamily="18" charset="0"/>
              </a:rPr>
              <a:t>49</a:t>
            </a:r>
            <a:r>
              <a:rPr lang="en-US" sz="2300" b="1" i="1" baseline="30000" dirty="0">
                <a:latin typeface="Georgia" panose="02040502050405020303" pitchFamily="18" charset="0"/>
              </a:rPr>
              <a:t> </a:t>
            </a:r>
            <a:r>
              <a:rPr lang="en-US" sz="2300" i="1" dirty="0">
                <a:latin typeface="Georgia" panose="02040502050405020303" pitchFamily="18" charset="0"/>
              </a:rPr>
              <a:t>And as we have borne the image of the man of dust, we shall also bear the image of the heavenly Man</a:t>
            </a:r>
            <a:r>
              <a:rPr lang="en-US" sz="2300" i="1" dirty="0" smtClean="0">
                <a:latin typeface="Georgia" panose="02040502050405020303" pitchFamily="18" charset="0"/>
              </a:rPr>
              <a:t>.</a:t>
            </a:r>
            <a:endParaRPr lang="en-US" sz="2300" i="1" dirty="0">
              <a:latin typeface="Georgia" panose="02040502050405020303" pitchFamily="18" charset="0"/>
            </a:endParaRP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15:42-49</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377650989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15:42-49</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59977" y="1102659"/>
            <a:ext cx="8601635" cy="5601533"/>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Now, having drawn a general picture of our resurrection bodies through everyday analogies, Paul adds some color to his sketch with a series of contracts.</a:t>
            </a:r>
            <a:endParaRPr lang="en-US" sz="2400" b="1" dirty="0" smtClean="0">
              <a:effectLst>
                <a:outerShdw blurRad="38100" dist="38100" dir="2700000" algn="tl">
                  <a:srgbClr val="000000">
                    <a:alpha val="43137"/>
                  </a:srgbClr>
                </a:outerShdw>
              </a:effectLst>
              <a:latin typeface="Cambria" pitchFamily="18" charset="0"/>
            </a:endParaRPr>
          </a:p>
          <a:p>
            <a:pPr indent="457200">
              <a:spcAft>
                <a:spcPts val="1200"/>
              </a:spcAft>
            </a:pPr>
            <a:r>
              <a:rPr lang="en-US" sz="2400" b="1" dirty="0" smtClean="0">
                <a:latin typeface="Cambria" pitchFamily="18" charset="0"/>
              </a:rPr>
              <a:t>Without denying personal continuity between the body that died and the body that will be raised, Paul emphasizes the qualitative discontinuity between the two (</a:t>
            </a:r>
            <a:r>
              <a:rPr lang="en-US" sz="2400" b="1" dirty="0" smtClean="0">
                <a:effectLst>
                  <a:outerShdw blurRad="38100" dist="38100" dir="2700000" algn="tl">
                    <a:srgbClr val="000000">
                      <a:alpha val="43137"/>
                    </a:srgbClr>
                  </a:outerShdw>
                </a:effectLst>
                <a:latin typeface="Cambria" pitchFamily="18" charset="0"/>
              </a:rPr>
              <a:t>15:42-49</a:t>
            </a:r>
            <a:r>
              <a:rPr lang="en-US" sz="2400" b="1" dirty="0" smtClean="0">
                <a:latin typeface="Cambria" pitchFamily="18" charset="0"/>
              </a:rPr>
              <a:t>). </a:t>
            </a:r>
          </a:p>
          <a:p>
            <a:pPr indent="457200">
              <a:spcAft>
                <a:spcPts val="1200"/>
              </a:spcAft>
            </a:pPr>
            <a:endParaRPr lang="en-US" sz="2400" b="1" dirty="0" smtClean="0">
              <a:latin typeface="Cambria" pitchFamily="18" charset="0"/>
            </a:endParaRPr>
          </a:p>
          <a:p>
            <a:pPr indent="457200">
              <a:spcAft>
                <a:spcPts val="1200"/>
              </a:spcAft>
            </a:pPr>
            <a:endParaRPr lang="en-US" sz="2400" b="1" dirty="0">
              <a:latin typeface="Cambria" pitchFamily="18" charset="0"/>
            </a:endParaRPr>
          </a:p>
          <a:p>
            <a:pPr indent="457200">
              <a:spcAft>
                <a:spcPts val="1200"/>
              </a:spcAft>
            </a:pPr>
            <a:endParaRPr lang="en-US" sz="2400" b="1" dirty="0" smtClean="0">
              <a:latin typeface="Cambria" pitchFamily="18" charset="0"/>
            </a:endParaRPr>
          </a:p>
          <a:p>
            <a:pPr indent="457200">
              <a:spcAft>
                <a:spcPts val="1200"/>
              </a:spcAft>
            </a:pPr>
            <a:endParaRPr lang="en-US" sz="2400" b="1" dirty="0">
              <a:latin typeface="Cambria" pitchFamily="18" charset="0"/>
            </a:endParaRPr>
          </a:p>
          <a:p>
            <a:pPr indent="457200">
              <a:spcAft>
                <a:spcPts val="1200"/>
              </a:spcAft>
            </a:pPr>
            <a:endParaRPr lang="en-US" sz="2400" b="1" dirty="0" smtClean="0">
              <a:latin typeface="Cambria" pitchFamily="18" charset="0"/>
            </a:endParaRPr>
          </a:p>
          <a:p>
            <a:pPr indent="457200">
              <a:spcAft>
                <a:spcPts val="1200"/>
              </a:spcAft>
            </a:pPr>
            <a:endParaRPr lang="en-US" sz="2400" b="1" dirty="0" smtClean="0">
              <a:latin typeface="Cambria" pitchFamily="18"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04800" y="3657600"/>
            <a:ext cx="8458197" cy="28194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297822835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15:42-49</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59977" y="1102659"/>
            <a:ext cx="8601635" cy="4832092"/>
          </a:xfrm>
          <a:prstGeom prst="rect">
            <a:avLst/>
          </a:prstGeom>
          <a:noFill/>
          <a:effectLst/>
        </p:spPr>
        <p:txBody>
          <a:bodyPr wrap="square" rtlCol="0">
            <a:spAutoFit/>
          </a:bodyPr>
          <a:lstStyle/>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rPr>
              <a:t>Perishable versus imperishable (15:42).  </a:t>
            </a:r>
            <a:r>
              <a:rPr lang="en-US" sz="2400" b="1" dirty="0" smtClean="0">
                <a:latin typeface="Cambria" pitchFamily="18" charset="0"/>
              </a:rPr>
              <a:t>Aging leaves its mark on all of us – dimming our eyes, shutting the doors of our hearing, causing our lips to tremble, turning our spirit of adventure into one of fear (</a:t>
            </a:r>
            <a:r>
              <a:rPr lang="en-US" sz="2400" b="1" dirty="0" smtClean="0">
                <a:effectLst>
                  <a:outerShdw blurRad="38100" dist="38100" dir="2700000" algn="tl">
                    <a:srgbClr val="000000">
                      <a:alpha val="43137"/>
                    </a:srgbClr>
                  </a:outerShdw>
                </a:effectLst>
                <a:latin typeface="Cambria" pitchFamily="18" charset="0"/>
              </a:rPr>
              <a:t>Eccl. 12:1-7</a:t>
            </a:r>
            <a:r>
              <a:rPr lang="en-US" sz="2400" b="1" dirty="0" smtClean="0">
                <a:latin typeface="Cambria" pitchFamily="18" charset="0"/>
              </a:rPr>
              <a:t>).</a:t>
            </a:r>
            <a:endParaRPr lang="en-US" sz="2400" b="1" dirty="0" smtClean="0">
              <a:effectLst>
                <a:outerShdw blurRad="38100" dist="38100" dir="2700000" algn="tl">
                  <a:srgbClr val="000000">
                    <a:alpha val="43137"/>
                  </a:srgbClr>
                </a:outerShdw>
              </a:effectLst>
              <a:latin typeface="Cambria" pitchFamily="18" charset="0"/>
            </a:endParaRPr>
          </a:p>
          <a:p>
            <a:pPr indent="457200">
              <a:spcAft>
                <a:spcPts val="1200"/>
              </a:spcAft>
            </a:pPr>
            <a:r>
              <a:rPr lang="en-US" sz="2400" b="1" dirty="0" smtClean="0">
                <a:latin typeface="Cambria" pitchFamily="18" charset="0"/>
              </a:rPr>
              <a:t>Slowly but surely our bodies wear down, deteriorate, die. All humans have a “</a:t>
            </a:r>
            <a:r>
              <a:rPr lang="en-US" sz="2400" b="1" i="1" dirty="0" smtClean="0">
                <a:effectLst>
                  <a:outerShdw blurRad="38100" dist="38100" dir="2700000" algn="tl">
                    <a:srgbClr val="000000">
                      <a:alpha val="43137"/>
                    </a:srgbClr>
                  </a:outerShdw>
                </a:effectLst>
                <a:latin typeface="Cambria" pitchFamily="18" charset="0"/>
              </a:rPr>
              <a:t>shelf life</a:t>
            </a:r>
            <a:r>
              <a:rPr lang="en-US" sz="2400" b="1" dirty="0" smtClean="0">
                <a:latin typeface="Cambria" pitchFamily="18" charset="0"/>
              </a:rPr>
              <a:t>” that is less than what we wish we had.  Yet when we are raised in our new bodies, we will be imperishable. </a:t>
            </a:r>
          </a:p>
          <a:p>
            <a:pPr indent="457200">
              <a:spcAft>
                <a:spcPts val="1200"/>
              </a:spcAft>
            </a:pPr>
            <a:r>
              <a:rPr lang="en-US" sz="2400" b="1" dirty="0" smtClean="0">
                <a:latin typeface="Cambria" pitchFamily="18" charset="0"/>
              </a:rPr>
              <a:t>Instead of winding down, we will be revving up.  Instead of deteriorating, we will be thriving.  Instead of dying, we will be eternally growing in our ageless relationships with God and others.  </a:t>
            </a:r>
          </a:p>
        </p:txBody>
      </p:sp>
    </p:spTree>
    <p:extLst>
      <p:ext uri="{BB962C8B-B14F-4D97-AF65-F5344CB8AC3E}">
        <p14:creationId xmlns:p14="http://schemas.microsoft.com/office/powerpoint/2010/main" xmlns="" val="128116330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15:42-49</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59977" y="1102659"/>
            <a:ext cx="8601635" cy="5355312"/>
          </a:xfrm>
          <a:prstGeom prst="rect">
            <a:avLst/>
          </a:prstGeom>
          <a:noFill/>
          <a:effectLst/>
        </p:spPr>
        <p:txBody>
          <a:bodyPr wrap="square" rtlCol="0">
            <a:spAutoFit/>
          </a:bodyPr>
          <a:lstStyle/>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rPr>
              <a:t>Dishonorable versus glorious (15:43).  </a:t>
            </a:r>
            <a:r>
              <a:rPr lang="en-US" sz="2400" b="1" dirty="0" smtClean="0">
                <a:latin typeface="Cambria" pitchFamily="18" charset="0"/>
              </a:rPr>
              <a:t>Because of their mortal, perishable, and sinful condition, our present bodies can be deemed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dishonorable</a:t>
            </a:r>
            <a:r>
              <a:rPr lang="en-US" sz="2400" b="1" i="1" dirty="0" smtClean="0">
                <a:latin typeface="Cambria" pitchFamily="18" charset="0"/>
              </a:rPr>
              <a:t>”</a:t>
            </a:r>
            <a:r>
              <a:rPr lang="en-US" sz="2400" b="1" dirty="0" smtClean="0">
                <a:latin typeface="Cambria" pitchFamily="18" charset="0"/>
              </a:rPr>
              <a:t> compared to the glorious condition of our resurrection bodies. </a:t>
            </a:r>
            <a:endParaRPr lang="en-US" sz="2400" b="1" dirty="0" smtClean="0">
              <a:effectLst>
                <a:outerShdw blurRad="38100" dist="38100" dir="2700000" algn="tl">
                  <a:srgbClr val="000000">
                    <a:alpha val="43137"/>
                  </a:srgbClr>
                </a:outerShdw>
              </a:effectLst>
              <a:latin typeface="Cambria" pitchFamily="18" charset="0"/>
            </a:endParaRPr>
          </a:p>
          <a:p>
            <a:pPr indent="457200">
              <a:spcAft>
                <a:spcPts val="1200"/>
              </a:spcAft>
            </a:pPr>
            <a:r>
              <a:rPr lang="en-US" sz="2400" b="1" dirty="0" smtClean="0">
                <a:latin typeface="Cambria" pitchFamily="18" charset="0"/>
              </a:rPr>
              <a:t>The Greek word for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dishonor</a:t>
            </a:r>
            <a:r>
              <a:rPr lang="en-US" sz="2400" b="1" i="1" dirty="0" smtClean="0">
                <a:latin typeface="Cambria" pitchFamily="18" charset="0"/>
              </a:rPr>
              <a:t>”</a:t>
            </a:r>
            <a:r>
              <a:rPr lang="en-US" sz="2400" b="1" dirty="0" smtClean="0">
                <a:latin typeface="Cambria" pitchFamily="18" charset="0"/>
              </a:rPr>
              <a:t> (</a:t>
            </a:r>
            <a:r>
              <a:rPr lang="en-US" sz="2400" b="1" i="1" dirty="0" err="1" smtClean="0">
                <a:latin typeface="Cambria" pitchFamily="18" charset="0"/>
              </a:rPr>
              <a:t>atimia</a:t>
            </a:r>
            <a:r>
              <a:rPr lang="en-US" sz="2400" b="1" i="1" dirty="0" smtClean="0">
                <a:latin typeface="Cambria" pitchFamily="18" charset="0"/>
              </a:rPr>
              <a:t>), </a:t>
            </a:r>
            <a:r>
              <a:rPr lang="en-US" sz="2400" b="1" dirty="0" smtClean="0">
                <a:latin typeface="Cambria" pitchFamily="18" charset="0"/>
              </a:rPr>
              <a:t>indicates shame or disgrace, which may imply the detestable practices associated with the fallen human condition. </a:t>
            </a:r>
          </a:p>
          <a:p>
            <a:pPr indent="457200">
              <a:spcAft>
                <a:spcPts val="1200"/>
              </a:spcAft>
            </a:pPr>
            <a:r>
              <a:rPr lang="en-US" sz="2400" b="1" dirty="0" smtClean="0">
                <a:latin typeface="Cambria" pitchFamily="18" charset="0"/>
              </a:rPr>
              <a:t>Paul may also have been conveying the condition of the body after death.  When it is sown in dishonor, hidden under the earth because of the intolerable stench of death and the unbearable decay that ensues within days. </a:t>
            </a:r>
          </a:p>
          <a:p>
            <a:pPr indent="457200">
              <a:spcAft>
                <a:spcPts val="1200"/>
              </a:spcAft>
            </a:pPr>
            <a:r>
              <a:rPr lang="en-US" sz="2400" b="1" dirty="0" smtClean="0">
                <a:latin typeface="Cambria" pitchFamily="18" charset="0"/>
              </a:rPr>
              <a:t>However, neither moral nor physical dishonor will characterize the resurrection body, only glory and honor. </a:t>
            </a:r>
          </a:p>
        </p:txBody>
      </p:sp>
    </p:spTree>
    <p:extLst>
      <p:ext uri="{BB962C8B-B14F-4D97-AF65-F5344CB8AC3E}">
        <p14:creationId xmlns:p14="http://schemas.microsoft.com/office/powerpoint/2010/main" xmlns="" val="413935827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72035" y="117662"/>
            <a:ext cx="8534400" cy="82296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a:t>
            </a:r>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Introduction</a:t>
            </a:r>
          </a:p>
        </p:txBody>
      </p:sp>
      <p:pic>
        <p:nvPicPr>
          <p:cNvPr id="7" name="Picture 5" descr="Scroll.png"/>
          <p:cNvPicPr>
            <a:picLocks noChangeAspect="1"/>
          </p:cNvPicPr>
          <p:nvPr/>
        </p:nvPicPr>
        <p:blipFill>
          <a:blip r:embed="rId3" cstate="print"/>
          <a:srcRect/>
          <a:stretch>
            <a:fillRect/>
          </a:stretch>
        </p:blipFill>
        <p:spPr bwMode="auto">
          <a:xfrm>
            <a:off x="72390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334495" y="917912"/>
            <a:ext cx="8609480" cy="5940088"/>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As we continue our study in First</a:t>
            </a:r>
            <a:r>
              <a:rPr lang="en-US" sz="2400" b="1" dirty="0" smtClean="0">
                <a:solidFill>
                  <a:srgbClr val="C00000"/>
                </a:solidFill>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Corinthians, we want to remember that the theme of this letter revolves around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Christian Conduct </a:t>
            </a:r>
            <a:r>
              <a:rPr lang="en-US" sz="2400" b="1" dirty="0" smtClean="0">
                <a:latin typeface="Cambria" panose="02040503050406030204" pitchFamily="18" charset="0"/>
                <a:ea typeface="Cambria" panose="02040503050406030204" pitchFamily="18" charset="0"/>
              </a:rPr>
              <a:t>in the local church and how it influences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unity</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discipline</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and</a:t>
            </a:r>
            <a:r>
              <a:rPr lang="en-US" sz="2400" b="1" dirty="0" smtClean="0">
                <a:latin typeface="Cambria" panose="02040503050406030204" pitchFamily="18" charset="0"/>
                <a:ea typeface="Cambria" panose="02040503050406030204" pitchFamily="18" charset="0"/>
              </a:rPr>
              <a:t>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spiritual</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growth</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Again, the primary issue in the church at Corinth was </a:t>
            </a:r>
            <a:r>
              <a:rPr lang="en-US" sz="2400" b="1" i="1" dirty="0" smtClean="0">
                <a:latin typeface="Cambria" panose="02040503050406030204" pitchFamily="18" charset="0"/>
                <a:ea typeface="Cambria" panose="02040503050406030204" pitchFamily="18" charset="0"/>
              </a:rPr>
              <a:t>“</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Progressive</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Sanctification</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 the development of Holy character and the application of Christian principles and discipline on an individual and corporate level.  So the corrective in this letter is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behavior</a:t>
            </a:r>
            <a:r>
              <a:rPr lang="en-US" sz="2400" b="1" dirty="0" smtClean="0">
                <a:latin typeface="Cambria" panose="02040503050406030204" pitchFamily="18" charset="0"/>
                <a:ea typeface="Cambria" panose="02040503050406030204" pitchFamily="18" charset="0"/>
              </a:rPr>
              <a:t> rather than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doctrine</a:t>
            </a:r>
            <a:r>
              <a:rPr lang="en-US" sz="2300" b="1" i="1" dirty="0" smtClean="0">
                <a:latin typeface="Cambria" panose="02040503050406030204" pitchFamily="18" charset="0"/>
                <a:ea typeface="Cambria" panose="02040503050406030204" pitchFamily="18" charset="0"/>
              </a:rPr>
              <a:t>.</a:t>
            </a:r>
            <a:endParaRPr lang="en-US" sz="2300" b="1" dirty="0" smtClean="0">
              <a:latin typeface="Cambria" panose="02040503050406030204" pitchFamily="18" charset="0"/>
              <a:ea typeface="Cambria" panose="02040503050406030204" pitchFamily="18" charset="0"/>
            </a:endParaRP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a:tabLst>
                <a:tab pos="457200" algn="l"/>
              </a:tabLst>
            </a:pPr>
            <a:r>
              <a:rPr lang="en-US" sz="2300" b="1" dirty="0" smtClean="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In </a:t>
            </a:r>
            <a:r>
              <a:rPr lang="en-US" sz="2400" b="1" dirty="0" smtClean="0">
                <a:latin typeface="Cambria" panose="02040503050406030204" pitchFamily="18" charset="0"/>
                <a:ea typeface="Cambria" panose="02040503050406030204" pitchFamily="18" charset="0"/>
              </a:rPr>
              <a:t>our </a:t>
            </a:r>
            <a:r>
              <a:rPr lang="en-US" sz="2400" b="1" dirty="0">
                <a:latin typeface="Cambria" panose="02040503050406030204" pitchFamily="18" charset="0"/>
                <a:ea typeface="Cambria" panose="02040503050406030204" pitchFamily="18" charset="0"/>
              </a:rPr>
              <a:t>study, Paul provides a theological explanation </a:t>
            </a:r>
            <a:r>
              <a:rPr lang="en-US" sz="2400" b="1" dirty="0" smtClean="0">
                <a:latin typeface="Cambria" panose="02040503050406030204" pitchFamily="18" charset="0"/>
                <a:ea typeface="Cambria" panose="02040503050406030204" pitchFamily="18" charset="0"/>
              </a:rPr>
              <a:t>          of </a:t>
            </a:r>
            <a:r>
              <a:rPr lang="en-US" sz="2400" b="1" dirty="0">
                <a:latin typeface="Cambria" panose="02040503050406030204" pitchFamily="18" charset="0"/>
                <a:ea typeface="Cambria" panose="02040503050406030204" pitchFamily="18" charset="0"/>
              </a:rPr>
              <a:t>the resurrection and the nature of our transformed resurrected bodies.  He emphasizes the continuity of life, the diversity of God's creation, and the hope of every believer being conformed to the image of Christ in the resurrection</a:t>
            </a:r>
            <a:r>
              <a:rPr lang="en-US" sz="2400" b="1" dirty="0" smtClean="0">
                <a:latin typeface="Cambria" panose="02040503050406030204" pitchFamily="18" charset="0"/>
                <a:ea typeface="Cambria" panose="02040503050406030204" pitchFamily="18" charset="0"/>
              </a:rPr>
              <a:t>. </a:t>
            </a:r>
            <a:endParaRPr lang="en-US"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45662005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15:42-49</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59977" y="1066800"/>
            <a:ext cx="8601635" cy="5509200"/>
          </a:xfrm>
          <a:prstGeom prst="rect">
            <a:avLst/>
          </a:prstGeom>
          <a:noFill/>
          <a:effectLst/>
        </p:spPr>
        <p:txBody>
          <a:bodyPr wrap="square" rtlCol="0">
            <a:spAutoFit/>
          </a:bodyPr>
          <a:lstStyle/>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rPr>
              <a:t>Weak versus powerful (15:43).  </a:t>
            </a:r>
            <a:r>
              <a:rPr lang="en-US" sz="2400" b="1" dirty="0" smtClean="0">
                <a:latin typeface="Cambria" pitchFamily="18" charset="0"/>
              </a:rPr>
              <a:t>Though in this life some of us are much stronger than others physically, mentally,  and emotionally, all of us have weaknesses. </a:t>
            </a:r>
            <a:endParaRPr lang="en-US" sz="2400" b="1" dirty="0" smtClean="0">
              <a:effectLst>
                <a:outerShdw blurRad="38100" dist="38100" dir="2700000" algn="tl">
                  <a:srgbClr val="000000">
                    <a:alpha val="43137"/>
                  </a:srgbClr>
                </a:outerShdw>
              </a:effectLst>
              <a:latin typeface="Cambria" pitchFamily="18" charset="0"/>
            </a:endParaRPr>
          </a:p>
          <a:p>
            <a:pPr indent="457200">
              <a:spcAft>
                <a:spcPts val="1200"/>
              </a:spcAft>
            </a:pPr>
            <a:r>
              <a:rPr lang="en-US" sz="2400" b="1" dirty="0" smtClean="0">
                <a:latin typeface="Cambria" pitchFamily="18" charset="0"/>
              </a:rPr>
              <a:t>We are all susceptible to sickness, to injury, to errors of reason, or to moral failures.  Faulty, frail and declining in strength – that’s the present human condition. </a:t>
            </a:r>
          </a:p>
          <a:p>
            <a:pPr indent="457200">
              <a:spcAft>
                <a:spcPts val="1200"/>
              </a:spcAft>
            </a:pPr>
            <a:r>
              <a:rPr lang="en-US" sz="2400" b="1" dirty="0" smtClean="0">
                <a:latin typeface="Cambria" pitchFamily="18" charset="0"/>
              </a:rPr>
              <a:t>Yet, these weaknesses will be utterly vanquished by the powerful condition of our resurrection bodies. </a:t>
            </a:r>
            <a:endParaRPr lang="en-US" sz="1000" b="1" dirty="0" smtClean="0">
              <a:latin typeface="Cambria" pitchFamily="18" charset="0"/>
            </a:endParaRPr>
          </a:p>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rPr>
              <a:t>Natural </a:t>
            </a:r>
            <a:r>
              <a:rPr lang="en-US" sz="2400" b="1" i="1" dirty="0">
                <a:effectLst>
                  <a:outerShdw blurRad="38100" dist="38100" dir="2700000" algn="tl">
                    <a:srgbClr val="000000">
                      <a:alpha val="43137"/>
                    </a:srgbClr>
                  </a:outerShdw>
                </a:effectLst>
                <a:latin typeface="Cambria" pitchFamily="18" charset="0"/>
              </a:rPr>
              <a:t>versus </a:t>
            </a:r>
            <a:r>
              <a:rPr lang="en-US" sz="2400" b="1" i="1" dirty="0" smtClean="0">
                <a:effectLst>
                  <a:outerShdw blurRad="38100" dist="38100" dir="2700000" algn="tl">
                    <a:srgbClr val="000000">
                      <a:alpha val="43137"/>
                    </a:srgbClr>
                  </a:outerShdw>
                </a:effectLst>
                <a:latin typeface="Cambria" pitchFamily="18" charset="0"/>
              </a:rPr>
              <a:t>spiritual </a:t>
            </a:r>
            <a:r>
              <a:rPr lang="en-US" sz="2400" b="1" i="1" dirty="0">
                <a:effectLst>
                  <a:outerShdw blurRad="38100" dist="38100" dir="2700000" algn="tl">
                    <a:srgbClr val="000000">
                      <a:alpha val="43137"/>
                    </a:srgbClr>
                  </a:outerShdw>
                </a:effectLst>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15:44-46). </a:t>
            </a:r>
            <a:r>
              <a:rPr lang="en-US" sz="2400" b="1" dirty="0" smtClean="0">
                <a:latin typeface="Cambria" pitchFamily="18" charset="0"/>
              </a:rPr>
              <a:t> The word translated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natural</a:t>
            </a:r>
            <a:r>
              <a:rPr lang="en-US" sz="2400" b="1" i="1" dirty="0" smtClean="0">
                <a:latin typeface="Cambria" pitchFamily="18" charset="0"/>
              </a:rPr>
              <a:t>”</a:t>
            </a:r>
            <a:r>
              <a:rPr lang="en-US" sz="2400" b="1" dirty="0" smtClean="0">
                <a:latin typeface="Cambria" pitchFamily="18" charset="0"/>
              </a:rPr>
              <a:t> is the Greek word </a:t>
            </a:r>
            <a:r>
              <a:rPr lang="en-US" sz="2400" b="1" i="1" dirty="0" smtClean="0">
                <a:latin typeface="Cambria" pitchFamily="18" charset="0"/>
              </a:rPr>
              <a:t>“</a:t>
            </a:r>
            <a:r>
              <a:rPr lang="en-US" sz="2400" b="1" i="1" dirty="0" err="1" smtClean="0">
                <a:effectLst>
                  <a:outerShdw blurRad="38100" dist="38100" dir="2700000" algn="tl">
                    <a:srgbClr val="000000">
                      <a:alpha val="43137"/>
                    </a:srgbClr>
                  </a:outerShdw>
                </a:effectLst>
                <a:latin typeface="Cambria" pitchFamily="18" charset="0"/>
              </a:rPr>
              <a:t>psychikos</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  </a:t>
            </a:r>
            <a:r>
              <a:rPr lang="en-US" sz="2400" b="1" dirty="0" smtClean="0">
                <a:latin typeface="Cambria" pitchFamily="18" charset="0"/>
              </a:rPr>
              <a:t>which means </a:t>
            </a:r>
            <a:r>
              <a:rPr lang="en-US" sz="2400" b="1" i="1" dirty="0" smtClean="0">
                <a:latin typeface="Cambria" pitchFamily="18" charset="0"/>
              </a:rPr>
              <a:t>“pertaining to being material or physical.”</a:t>
            </a:r>
            <a:r>
              <a:rPr lang="en-US" sz="2400" b="1" dirty="0" smtClean="0">
                <a:latin typeface="Cambria" pitchFamily="18" charset="0"/>
              </a:rPr>
              <a:t>  It usually implies a person dominated by the desires of the natural person rather than the promptings of the Spirit (</a:t>
            </a:r>
            <a:r>
              <a:rPr lang="en-US" sz="2400" b="1" dirty="0" smtClean="0">
                <a:effectLst>
                  <a:outerShdw blurRad="38100" dist="38100" dir="2700000" algn="tl">
                    <a:srgbClr val="000000">
                      <a:alpha val="43137"/>
                    </a:srgbClr>
                  </a:outerShdw>
                </a:effectLst>
                <a:latin typeface="Cambria" pitchFamily="18" charset="0"/>
              </a:rPr>
              <a:t>2:14; James 3:15</a:t>
            </a:r>
            <a:r>
              <a:rPr lang="en-US" sz="2400" b="1" dirty="0" smtClean="0">
                <a:latin typeface="Cambria" pitchFamily="18" charset="0"/>
              </a:rPr>
              <a:t>).</a:t>
            </a:r>
          </a:p>
        </p:txBody>
      </p:sp>
    </p:spTree>
    <p:extLst>
      <p:ext uri="{BB962C8B-B14F-4D97-AF65-F5344CB8AC3E}">
        <p14:creationId xmlns:p14="http://schemas.microsoft.com/office/powerpoint/2010/main" xmlns="" val="53703325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15:42-49</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59977" y="1066800"/>
            <a:ext cx="8601635" cy="535531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In this “</a:t>
            </a:r>
            <a:r>
              <a:rPr lang="en-US" sz="2400" b="1" i="1" dirty="0" smtClean="0">
                <a:latin typeface="Cambria" pitchFamily="18" charset="0"/>
              </a:rPr>
              <a:t>natural</a:t>
            </a:r>
            <a:r>
              <a:rPr lang="en-US" sz="2400" b="1" dirty="0" smtClean="0">
                <a:latin typeface="Cambria" pitchFamily="18" charset="0"/>
              </a:rPr>
              <a:t>” life, we must constantly restrain the desires of the flesh (Rom. 7:14-25). But in our future resurrected bodies we will not encounter these temptations. </a:t>
            </a:r>
          </a:p>
          <a:p>
            <a:pPr indent="457200">
              <a:spcAft>
                <a:spcPts val="1200"/>
              </a:spcAft>
            </a:pPr>
            <a:r>
              <a:rPr lang="en-US" sz="2400" b="1" dirty="0" smtClean="0">
                <a:latin typeface="Cambria" pitchFamily="18" charset="0"/>
              </a:rPr>
              <a:t>We will be controlled by the power of the Holy Spirit and therefore we will live as Christ lives – in complete holiness and submission to God the Father.  </a:t>
            </a:r>
            <a:endParaRPr lang="en-US" sz="2400" b="1" dirty="0" smtClean="0">
              <a:effectLst>
                <a:outerShdw blurRad="38100" dist="38100" dir="2700000" algn="tl">
                  <a:srgbClr val="000000">
                    <a:alpha val="43137"/>
                  </a:srgbClr>
                </a:outerShdw>
              </a:effectLst>
              <a:latin typeface="Cambria" pitchFamily="18" charset="0"/>
            </a:endParaRPr>
          </a:p>
          <a:p>
            <a:pPr indent="457200">
              <a:spcAft>
                <a:spcPts val="1200"/>
              </a:spcAft>
            </a:pPr>
            <a:r>
              <a:rPr lang="en-US" sz="2400" b="1" dirty="0" smtClean="0">
                <a:latin typeface="Cambria" pitchFamily="18" charset="0"/>
              </a:rPr>
              <a:t>By calling the resurrection body “</a:t>
            </a:r>
            <a:r>
              <a:rPr lang="en-US" sz="2400" b="1" i="1" dirty="0" smtClean="0">
                <a:effectLst>
                  <a:outerShdw blurRad="38100" dist="38100" dir="2700000" algn="tl">
                    <a:srgbClr val="000000">
                      <a:alpha val="43137"/>
                    </a:srgbClr>
                  </a:outerShdw>
                </a:effectLst>
                <a:latin typeface="Cambria" pitchFamily="18" charset="0"/>
              </a:rPr>
              <a:t>spiritual</a:t>
            </a:r>
            <a:r>
              <a:rPr lang="en-US" sz="2400" b="1" dirty="0" smtClean="0">
                <a:latin typeface="Cambria" pitchFamily="18" charset="0"/>
              </a:rPr>
              <a:t>,” Paul was not implying that it will be “</a:t>
            </a:r>
            <a:r>
              <a:rPr lang="en-US" sz="2400" b="1" i="1" dirty="0" smtClean="0">
                <a:effectLst>
                  <a:outerShdw blurRad="38100" dist="38100" dir="2700000" algn="tl">
                    <a:srgbClr val="000000">
                      <a:alpha val="43137"/>
                    </a:srgbClr>
                  </a:outerShdw>
                </a:effectLst>
                <a:latin typeface="Cambria" pitchFamily="18" charset="0"/>
              </a:rPr>
              <a:t>ghostly</a:t>
            </a:r>
            <a:r>
              <a:rPr lang="en-US" sz="2400" b="1" dirty="0" smtClean="0">
                <a:latin typeface="Cambria" pitchFamily="18" charset="0"/>
              </a:rPr>
              <a:t>” or “</a:t>
            </a:r>
            <a:r>
              <a:rPr lang="en-US" sz="2400" b="1" i="1" dirty="0" smtClean="0">
                <a:effectLst>
                  <a:outerShdw blurRad="38100" dist="38100" dir="2700000" algn="tl">
                    <a:srgbClr val="000000">
                      <a:alpha val="43137"/>
                    </a:srgbClr>
                  </a:outerShdw>
                </a:effectLst>
                <a:latin typeface="Cambria" pitchFamily="18" charset="0"/>
              </a:rPr>
              <a:t>immaterial</a:t>
            </a:r>
            <a:r>
              <a:rPr lang="en-US" sz="2400" b="1" dirty="0" smtClean="0">
                <a:latin typeface="Cambria" pitchFamily="18" charset="0"/>
              </a:rPr>
              <a:t>.”  Fact is, we will be like Christ physically (1 Jn.3:2), able to do everything He did in His resurrected body (Jn. 20:19-29; Lk. 24:33-43).</a:t>
            </a:r>
          </a:p>
          <a:p>
            <a:pPr indent="457200">
              <a:spcAft>
                <a:spcPts val="1200"/>
              </a:spcAft>
            </a:pPr>
            <a:r>
              <a:rPr lang="en-US" sz="2400" b="1" dirty="0" smtClean="0">
                <a:latin typeface="Cambria" pitchFamily="18" charset="0"/>
              </a:rPr>
              <a:t>Yet, we will be completely free from the weight of earthiness, the gravity of sin, and the downward pull of our fallen condition (Rev.21:4).</a:t>
            </a:r>
            <a:endParaRPr lang="en-US" sz="1000" b="1" dirty="0" smtClean="0">
              <a:latin typeface="Cambria" pitchFamily="18" charset="0"/>
            </a:endParaRPr>
          </a:p>
        </p:txBody>
      </p:sp>
    </p:spTree>
    <p:extLst>
      <p:ext uri="{BB962C8B-B14F-4D97-AF65-F5344CB8AC3E}">
        <p14:creationId xmlns:p14="http://schemas.microsoft.com/office/powerpoint/2010/main" xmlns="" val="57601077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22903"/>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15:42-49</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59977" y="1037303"/>
            <a:ext cx="8601635" cy="587853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As further clarification of the natural – spiritual distinction, Paul contrasts the first man, Adam, with the perfect man, Christ (15:44-49). </a:t>
            </a:r>
          </a:p>
          <a:p>
            <a:pPr indent="457200">
              <a:spcAft>
                <a:spcPts val="1200"/>
              </a:spcAft>
            </a:pPr>
            <a:r>
              <a:rPr lang="en-US" sz="2400" b="1" dirty="0" smtClean="0">
                <a:latin typeface="Cambria" pitchFamily="18" charset="0"/>
              </a:rPr>
              <a:t>Adam and Christ had at least two things in common: Their beginning were both unique and sinless. But what they accomplished was altogether different. </a:t>
            </a:r>
            <a:endParaRPr lang="en-US" sz="2400" b="1" dirty="0" smtClean="0">
              <a:effectLst>
                <a:outerShdw blurRad="38100" dist="38100" dir="2700000" algn="tl">
                  <a:srgbClr val="000000">
                    <a:alpha val="43137"/>
                  </a:srgbClr>
                </a:outerShdw>
              </a:effectLst>
              <a:latin typeface="Cambria" pitchFamily="18" charset="0"/>
            </a:endParaRPr>
          </a:p>
          <a:p>
            <a:pPr indent="457200">
              <a:spcAft>
                <a:spcPts val="1200"/>
              </a:spcAft>
            </a:pPr>
            <a:r>
              <a:rPr lang="en-US" sz="2400" b="1" dirty="0" smtClean="0">
                <a:latin typeface="Cambria" pitchFamily="18" charset="0"/>
              </a:rPr>
              <a:t>Formed from the dust of the ground, the first man, Adam, became a “</a:t>
            </a:r>
            <a:r>
              <a:rPr lang="en-US" sz="2400" b="1" i="1" dirty="0" smtClean="0">
                <a:effectLst>
                  <a:outerShdw blurRad="38100" dist="38100" dir="2700000" algn="tl">
                    <a:srgbClr val="000000">
                      <a:alpha val="43137"/>
                    </a:srgbClr>
                  </a:outerShdw>
                </a:effectLst>
                <a:latin typeface="Cambria" pitchFamily="18" charset="0"/>
              </a:rPr>
              <a:t>living soul</a:t>
            </a:r>
            <a:r>
              <a:rPr lang="en-US" sz="2400" b="1" dirty="0" smtClean="0">
                <a:latin typeface="Cambria" pitchFamily="18" charset="0"/>
              </a:rPr>
              <a:t>” when God from heaven breathed into him the “</a:t>
            </a:r>
            <a:r>
              <a:rPr lang="en-US" sz="2400" b="1" i="1" dirty="0" smtClean="0">
                <a:effectLst>
                  <a:outerShdw blurRad="38100" dist="38100" dir="2700000" algn="tl">
                    <a:srgbClr val="000000">
                      <a:alpha val="43137"/>
                    </a:srgbClr>
                  </a:outerShdw>
                </a:effectLst>
                <a:latin typeface="Cambria" pitchFamily="18" charset="0"/>
              </a:rPr>
              <a:t>breath of life</a:t>
            </a:r>
            <a:r>
              <a:rPr lang="en-US" sz="2400" b="1" dirty="0" smtClean="0">
                <a:latin typeface="Cambria" pitchFamily="18" charset="0"/>
              </a:rPr>
              <a:t>” (15:45; Gen. 2:7). </a:t>
            </a:r>
          </a:p>
          <a:p>
            <a:pPr indent="457200">
              <a:spcAft>
                <a:spcPts val="1200"/>
              </a:spcAft>
            </a:pPr>
            <a:r>
              <a:rPr lang="en-US" sz="2400" b="1" dirty="0" smtClean="0">
                <a:latin typeface="Cambria" pitchFamily="18" charset="0"/>
              </a:rPr>
              <a:t>The Greek word </a:t>
            </a:r>
            <a:r>
              <a:rPr lang="en-US" sz="2400" b="1" i="1" dirty="0" smtClean="0">
                <a:effectLst>
                  <a:outerShdw blurRad="38100" dist="38100" dir="2700000" algn="tl">
                    <a:srgbClr val="000000">
                      <a:alpha val="43137"/>
                    </a:srgbClr>
                  </a:outerShdw>
                </a:effectLst>
                <a:latin typeface="Cambria" pitchFamily="18" charset="0"/>
              </a:rPr>
              <a:t>psyche</a:t>
            </a:r>
            <a:r>
              <a:rPr lang="en-US" sz="2400" b="1" dirty="0" smtClean="0">
                <a:latin typeface="Cambria" pitchFamily="18" charset="0"/>
              </a:rPr>
              <a:t>, translated “</a:t>
            </a:r>
            <a:r>
              <a:rPr lang="en-US" sz="2400" b="1" i="1" dirty="0" smtClean="0">
                <a:latin typeface="Cambria" pitchFamily="18" charset="0"/>
              </a:rPr>
              <a:t>soul</a:t>
            </a:r>
            <a:r>
              <a:rPr lang="en-US" sz="2400" b="1" dirty="0" smtClean="0">
                <a:latin typeface="Cambria" pitchFamily="18" charset="0"/>
              </a:rPr>
              <a:t>” shares the same root as </a:t>
            </a:r>
            <a:r>
              <a:rPr lang="en-US" sz="2400" b="1" i="1" dirty="0" err="1" smtClean="0">
                <a:effectLst>
                  <a:outerShdw blurRad="38100" dist="38100" dir="2700000" algn="tl">
                    <a:srgbClr val="000000">
                      <a:alpha val="43137"/>
                    </a:srgbClr>
                  </a:outerShdw>
                </a:effectLst>
                <a:latin typeface="Cambria" pitchFamily="18" charset="0"/>
              </a:rPr>
              <a:t>psychikos</a:t>
            </a:r>
            <a:r>
              <a:rPr lang="en-US" sz="2400" b="1" i="1" dirty="0" smtClean="0">
                <a:latin typeface="Cambria" pitchFamily="18" charset="0"/>
              </a:rPr>
              <a:t>, “natural,” </a:t>
            </a:r>
            <a:r>
              <a:rPr lang="en-US" sz="2400" b="1" dirty="0" smtClean="0">
                <a:latin typeface="Cambria" pitchFamily="18" charset="0"/>
              </a:rPr>
              <a:t>used in 15:44, to describe our present earthly bodies.  </a:t>
            </a:r>
          </a:p>
          <a:p>
            <a:pPr indent="457200">
              <a:spcAft>
                <a:spcPts val="1200"/>
              </a:spcAft>
            </a:pPr>
            <a:r>
              <a:rPr lang="en-US" sz="2400" b="1" dirty="0" smtClean="0">
                <a:latin typeface="Cambria" pitchFamily="18" charset="0"/>
              </a:rPr>
              <a:t>Here Paul contrast Adam’s earthly origin as a “</a:t>
            </a:r>
            <a:r>
              <a:rPr lang="en-US" sz="2400" b="1" i="1" dirty="0" smtClean="0">
                <a:latin typeface="Cambria" pitchFamily="18" charset="0"/>
              </a:rPr>
              <a:t>soul</a:t>
            </a:r>
            <a:r>
              <a:rPr lang="en-US" sz="2400" b="1" dirty="0" smtClean="0">
                <a:latin typeface="Cambria" pitchFamily="18" charset="0"/>
              </a:rPr>
              <a:t>” with Christ’s heavenly origin as a “</a:t>
            </a:r>
            <a:r>
              <a:rPr lang="en-US" sz="2400" b="1" i="1" dirty="0" smtClean="0">
                <a:latin typeface="Cambria" pitchFamily="18" charset="0"/>
              </a:rPr>
              <a:t>spirit</a:t>
            </a:r>
            <a:r>
              <a:rPr lang="en-US" sz="2400" b="1" dirty="0" smtClean="0">
                <a:latin typeface="Cambria" pitchFamily="18" charset="0"/>
              </a:rPr>
              <a:t>” (15:45. 47). </a:t>
            </a:r>
          </a:p>
        </p:txBody>
      </p:sp>
    </p:spTree>
    <p:extLst>
      <p:ext uri="{BB962C8B-B14F-4D97-AF65-F5344CB8AC3E}">
        <p14:creationId xmlns:p14="http://schemas.microsoft.com/office/powerpoint/2010/main" xmlns="" val="153565463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22903"/>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15:42-49</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59977" y="1037303"/>
            <a:ext cx="8731623" cy="498598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Christ, who came from heaven, exists eternally in the same power and glory as the Father (</a:t>
            </a:r>
            <a:r>
              <a:rPr lang="en-US" sz="2400" b="1" dirty="0" smtClean="0">
                <a:effectLst>
                  <a:outerShdw blurRad="38100" dist="38100" dir="2700000" algn="tl">
                    <a:srgbClr val="000000">
                      <a:alpha val="43137"/>
                    </a:srgbClr>
                  </a:outerShdw>
                </a:effectLst>
                <a:latin typeface="Cambria" pitchFamily="18" charset="0"/>
              </a:rPr>
              <a:t>Jn. 1:1-3; 17:5; Phil 2:6</a:t>
            </a:r>
            <a:r>
              <a:rPr lang="en-US" sz="2400" b="1" dirty="0" smtClean="0">
                <a:latin typeface="Cambria" pitchFamily="18" charset="0"/>
              </a:rPr>
              <a:t>).</a:t>
            </a:r>
          </a:p>
          <a:p>
            <a:pPr indent="457200">
              <a:spcAft>
                <a:spcPts val="1200"/>
              </a:spcAft>
            </a:pPr>
            <a:r>
              <a:rPr lang="en-US" sz="2400" b="1" dirty="0" smtClean="0">
                <a:latin typeface="Cambria" pitchFamily="18" charset="0"/>
              </a:rPr>
              <a:t>When Christ took on humanity at the Incarnation, He did not lose His heavenly status, but added full humanity to His fully divine nature (</a:t>
            </a:r>
            <a:r>
              <a:rPr lang="en-US" sz="2400" b="1" dirty="0" smtClean="0">
                <a:effectLst>
                  <a:outerShdw blurRad="38100" dist="38100" dir="2700000" algn="tl">
                    <a:srgbClr val="000000">
                      <a:alpha val="43137"/>
                    </a:srgbClr>
                  </a:outerShdw>
                </a:effectLst>
                <a:latin typeface="Cambria" pitchFamily="18" charset="0"/>
              </a:rPr>
              <a:t>Jn. 1:14; Phil 2:7</a:t>
            </a:r>
            <a:r>
              <a:rPr lang="en-US" sz="2400" b="1" dirty="0" smtClean="0">
                <a:latin typeface="Cambria" pitchFamily="18" charset="0"/>
              </a:rPr>
              <a:t>).</a:t>
            </a:r>
            <a:endParaRPr lang="en-US" sz="2400" b="1" dirty="0" smtClean="0">
              <a:effectLst>
                <a:outerShdw blurRad="38100" dist="38100" dir="2700000" algn="tl">
                  <a:srgbClr val="000000">
                    <a:alpha val="43137"/>
                  </a:srgbClr>
                </a:outerShdw>
              </a:effectLst>
              <a:latin typeface="Cambria" pitchFamily="18" charset="0"/>
            </a:endParaRPr>
          </a:p>
          <a:p>
            <a:pPr indent="457200">
              <a:spcAft>
                <a:spcPts val="1200"/>
              </a:spcAft>
            </a:pPr>
            <a:r>
              <a:rPr lang="en-US" sz="2400" b="1" dirty="0" smtClean="0">
                <a:latin typeface="Cambria" pitchFamily="18" charset="0"/>
              </a:rPr>
              <a:t>So the eternal Son of God, without diminishing His deity, took on the flesh and soul of humanity, becoming exactly like us in all respects, except for our fallen sin nature (</a:t>
            </a:r>
            <a:r>
              <a:rPr lang="en-US" sz="2400" b="1" dirty="0" smtClean="0">
                <a:effectLst>
                  <a:outerShdw blurRad="38100" dist="38100" dir="2700000" algn="tl">
                    <a:srgbClr val="000000">
                      <a:alpha val="43137"/>
                    </a:srgbClr>
                  </a:outerShdw>
                </a:effectLst>
                <a:latin typeface="Cambria" pitchFamily="18" charset="0"/>
              </a:rPr>
              <a:t>Heb. 4:15</a:t>
            </a:r>
            <a:r>
              <a:rPr lang="en-US" sz="2400" b="1" dirty="0" smtClean="0">
                <a:latin typeface="Cambria" pitchFamily="18" charset="0"/>
              </a:rPr>
              <a:t>). </a:t>
            </a:r>
          </a:p>
          <a:p>
            <a:pPr indent="457200">
              <a:spcAft>
                <a:spcPts val="1200"/>
              </a:spcAft>
            </a:pPr>
            <a:r>
              <a:rPr lang="en-US" sz="2400" b="1" dirty="0" smtClean="0">
                <a:latin typeface="Cambria" pitchFamily="18" charset="0"/>
              </a:rPr>
              <a:t>Having taken on humanity, suffering, and dying as payment for our sin, Christ was raised up to new life.  Which involved glorification of the </a:t>
            </a:r>
            <a:r>
              <a:rPr lang="en-US" sz="2400" b="1" dirty="0" err="1" smtClean="0">
                <a:latin typeface="Cambria" pitchFamily="18" charset="0"/>
              </a:rPr>
              <a:t>Adamic</a:t>
            </a:r>
            <a:r>
              <a:rPr lang="en-US" sz="2400" b="1" dirty="0" smtClean="0">
                <a:latin typeface="Cambria" pitchFamily="18" charset="0"/>
              </a:rPr>
              <a:t> nature He had assumed – becoming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a life-giving spirit</a:t>
            </a:r>
            <a:r>
              <a:rPr lang="en-US" sz="2400" b="1" i="1" dirty="0" smtClean="0">
                <a:latin typeface="Cambria" pitchFamily="18" charset="0"/>
              </a:rPr>
              <a: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15:45</a:t>
            </a:r>
            <a:r>
              <a:rPr lang="en-US" sz="2400" b="1" dirty="0" smtClean="0">
                <a:latin typeface="Cambria" pitchFamily="18" charset="0"/>
              </a:rPr>
              <a:t>). </a:t>
            </a:r>
          </a:p>
        </p:txBody>
      </p:sp>
    </p:spTree>
    <p:extLst>
      <p:ext uri="{BB962C8B-B14F-4D97-AF65-F5344CB8AC3E}">
        <p14:creationId xmlns:p14="http://schemas.microsoft.com/office/powerpoint/2010/main" xmlns="" val="30844823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94967" y="125362"/>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15:42-49</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94967" y="1066800"/>
            <a:ext cx="8503023" cy="5355312"/>
          </a:xfrm>
          <a:prstGeom prst="rect">
            <a:avLst/>
          </a:prstGeom>
          <a:noFill/>
          <a:effectLst/>
        </p:spPr>
        <p:txBody>
          <a:bodyPr wrap="square" rtlCol="0">
            <a:spAutoFit/>
          </a:bodyPr>
          <a:lstStyle/>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rPr>
              <a:t>Earthly </a:t>
            </a:r>
            <a:r>
              <a:rPr lang="en-US" sz="2400" b="1" i="1" dirty="0">
                <a:effectLst>
                  <a:outerShdw blurRad="38100" dist="38100" dir="2700000" algn="tl">
                    <a:srgbClr val="000000">
                      <a:alpha val="43137"/>
                    </a:srgbClr>
                  </a:outerShdw>
                </a:effectLst>
                <a:latin typeface="Cambria" pitchFamily="18" charset="0"/>
              </a:rPr>
              <a:t>versus </a:t>
            </a:r>
            <a:r>
              <a:rPr lang="en-US" sz="2400" b="1" i="1" dirty="0" smtClean="0">
                <a:effectLst>
                  <a:outerShdw blurRad="38100" dist="38100" dir="2700000" algn="tl">
                    <a:srgbClr val="000000">
                      <a:alpha val="43137"/>
                    </a:srgbClr>
                  </a:outerShdw>
                </a:effectLst>
                <a:latin typeface="Cambria" pitchFamily="18" charset="0"/>
              </a:rPr>
              <a:t>heavenly </a:t>
            </a:r>
            <a:r>
              <a:rPr lang="en-US" sz="2400" b="1" i="1" dirty="0">
                <a:effectLst>
                  <a:outerShdw blurRad="38100" dist="38100" dir="2700000" algn="tl">
                    <a:srgbClr val="000000">
                      <a:alpha val="43137"/>
                    </a:srgbClr>
                  </a:outerShdw>
                </a:effectLst>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15:47-49).  </a:t>
            </a:r>
            <a:r>
              <a:rPr lang="en-US" sz="2400" b="1" dirty="0" smtClean="0">
                <a:latin typeface="Cambria" pitchFamily="18" charset="0"/>
              </a:rPr>
              <a:t>Paul’s theologically dense discourse in verses 44-46, leads to his main point regarding the nature of our future resurrection bodies. </a:t>
            </a:r>
          </a:p>
          <a:p>
            <a:pPr indent="457200">
              <a:spcAft>
                <a:spcPts val="1200"/>
              </a:spcAft>
            </a:pPr>
            <a:r>
              <a:rPr lang="en-US" sz="2400" b="1" dirty="0" smtClean="0">
                <a:latin typeface="Cambria" pitchFamily="18" charset="0"/>
              </a:rPr>
              <a:t>As naturally born humans we bear the same physical, earthly nature as Adam, including his sinful disposition (</a:t>
            </a:r>
            <a:r>
              <a:rPr lang="en-US" sz="2400" b="1" dirty="0" smtClean="0">
                <a:effectLst>
                  <a:outerShdw blurRad="38100" dist="38100" dir="2700000" algn="tl">
                    <a:srgbClr val="000000">
                      <a:alpha val="43137"/>
                    </a:srgbClr>
                  </a:outerShdw>
                </a:effectLst>
                <a:latin typeface="Cambria" pitchFamily="18" charset="0"/>
              </a:rPr>
              <a:t>15:48-49</a:t>
            </a:r>
            <a:r>
              <a:rPr lang="en-US" sz="2400" b="1" dirty="0" smtClean="0">
                <a:latin typeface="Cambria" pitchFamily="18" charset="0"/>
              </a:rPr>
              <a:t>). </a:t>
            </a:r>
          </a:p>
          <a:p>
            <a:pPr indent="457200">
              <a:spcAft>
                <a:spcPts val="1200"/>
              </a:spcAft>
            </a:pPr>
            <a:r>
              <a:rPr lang="en-US" sz="2400" b="1" dirty="0" smtClean="0">
                <a:latin typeface="Cambria" pitchFamily="18" charset="0"/>
              </a:rPr>
              <a:t>However, when we are resurrected, we will bear the same spiritual, heavenly nature as Christ.  Free from the domain of sin and able to dwell forever with Him in both the heavenly and earthly realms (</a:t>
            </a:r>
            <a:r>
              <a:rPr lang="en-US" sz="2400" b="1" dirty="0" smtClean="0">
                <a:effectLst>
                  <a:outerShdw blurRad="38100" dist="38100" dir="2700000" algn="tl">
                    <a:srgbClr val="000000">
                      <a:alpha val="43137"/>
                    </a:srgbClr>
                  </a:outerShdw>
                </a:effectLst>
                <a:latin typeface="Cambria" pitchFamily="18" charset="0"/>
              </a:rPr>
              <a:t>15:48-49</a:t>
            </a:r>
            <a:r>
              <a:rPr lang="en-US" sz="2400" b="1" dirty="0" smtClean="0">
                <a:latin typeface="Cambria" pitchFamily="18" charset="0"/>
              </a:rPr>
              <a:t>). </a:t>
            </a:r>
          </a:p>
          <a:p>
            <a:pPr indent="457200">
              <a:spcAft>
                <a:spcPts val="1200"/>
              </a:spcAft>
            </a:pPr>
            <a:r>
              <a:rPr lang="en-US" sz="2400" b="1" dirty="0" smtClean="0">
                <a:latin typeface="Cambria" pitchFamily="18" charset="0"/>
              </a:rPr>
              <a:t>The following chart </a:t>
            </a:r>
            <a:r>
              <a:rPr lang="en-US" sz="2400" b="1" dirty="0">
                <a:latin typeface="Cambria" pitchFamily="18" charset="0"/>
              </a:rPr>
              <a:t>sums up Paul’s contrast between our current </a:t>
            </a:r>
            <a:r>
              <a:rPr lang="en-US" sz="2400" b="1" i="1" dirty="0">
                <a:latin typeface="Cambria" pitchFamily="18" charset="0"/>
              </a:rPr>
              <a:t>“</a:t>
            </a:r>
            <a:r>
              <a:rPr lang="en-US" sz="2400" b="1" i="1" dirty="0">
                <a:effectLst>
                  <a:outerShdw blurRad="38100" dist="38100" dir="2700000" algn="tl">
                    <a:srgbClr val="000000">
                      <a:alpha val="43137"/>
                    </a:srgbClr>
                  </a:outerShdw>
                </a:effectLst>
                <a:latin typeface="Cambria" pitchFamily="18" charset="0"/>
              </a:rPr>
              <a:t>in Adam</a:t>
            </a:r>
            <a:r>
              <a:rPr lang="en-US" sz="2400" b="1" i="1" dirty="0">
                <a:latin typeface="Cambria" pitchFamily="18" charset="0"/>
              </a:rPr>
              <a:t>”</a:t>
            </a:r>
            <a:r>
              <a:rPr lang="en-US" sz="2400" b="1" dirty="0">
                <a:latin typeface="Cambria" pitchFamily="18" charset="0"/>
              </a:rPr>
              <a:t> condition and our future </a:t>
            </a:r>
            <a:r>
              <a:rPr lang="en-US" sz="2400" b="1" i="1" dirty="0">
                <a:latin typeface="Cambria" pitchFamily="18" charset="0"/>
              </a:rPr>
              <a:t>“</a:t>
            </a:r>
            <a:r>
              <a:rPr lang="en-US" sz="2400" b="1" i="1" dirty="0">
                <a:effectLst>
                  <a:outerShdw blurRad="38100" dist="38100" dir="2700000" algn="tl">
                    <a:srgbClr val="000000">
                      <a:alpha val="43137"/>
                    </a:srgbClr>
                  </a:outerShdw>
                </a:effectLst>
                <a:latin typeface="Cambria" pitchFamily="18" charset="0"/>
              </a:rPr>
              <a:t>in Christ</a:t>
            </a:r>
            <a:r>
              <a:rPr lang="en-US" sz="2400" b="1" i="1" dirty="0">
                <a:latin typeface="Cambria" pitchFamily="18" charset="0"/>
              </a:rPr>
              <a:t>”</a:t>
            </a:r>
            <a:r>
              <a:rPr lang="en-US" sz="2400" b="1" dirty="0">
                <a:latin typeface="Cambria" pitchFamily="18" charset="0"/>
              </a:rPr>
              <a:t> destination</a:t>
            </a:r>
            <a:r>
              <a:rPr lang="en-US" sz="2400" b="1" dirty="0" smtClean="0">
                <a:latin typeface="Cambria" pitchFamily="18" charset="0"/>
              </a:rPr>
              <a:t>.</a:t>
            </a:r>
          </a:p>
        </p:txBody>
      </p:sp>
    </p:spTree>
    <p:extLst>
      <p:ext uri="{BB962C8B-B14F-4D97-AF65-F5344CB8AC3E}">
        <p14:creationId xmlns:p14="http://schemas.microsoft.com/office/powerpoint/2010/main" xmlns="" val="174738729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22903"/>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15:42-49</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59977" y="1009069"/>
            <a:ext cx="8731623" cy="5601533"/>
          </a:xfrm>
          <a:prstGeom prst="rect">
            <a:avLst/>
          </a:prstGeom>
          <a:noFill/>
          <a:effectLst/>
        </p:spPr>
        <p:txBody>
          <a:bodyPr wrap="square" rtlCol="0">
            <a:spAutoFit/>
          </a:bodyPr>
          <a:lstStyle/>
          <a:p>
            <a:pPr indent="457200">
              <a:spcAft>
                <a:spcPts val="1200"/>
              </a:spcAft>
            </a:pPr>
            <a:endParaRPr lang="en-US" sz="2400" b="1" dirty="0" smtClean="0">
              <a:latin typeface="Cambria" pitchFamily="18" charset="0"/>
            </a:endParaRPr>
          </a:p>
          <a:p>
            <a:pPr indent="457200">
              <a:spcAft>
                <a:spcPts val="1200"/>
              </a:spcAft>
            </a:pPr>
            <a:endParaRPr lang="en-US" sz="2400" b="1" dirty="0">
              <a:latin typeface="Cambria" pitchFamily="18" charset="0"/>
            </a:endParaRPr>
          </a:p>
          <a:p>
            <a:pPr indent="457200">
              <a:spcAft>
                <a:spcPts val="1200"/>
              </a:spcAft>
            </a:pPr>
            <a:endParaRPr lang="en-US" sz="2400" b="1" dirty="0" smtClean="0">
              <a:latin typeface="Cambria" pitchFamily="18" charset="0"/>
            </a:endParaRPr>
          </a:p>
          <a:p>
            <a:pPr indent="457200">
              <a:spcAft>
                <a:spcPts val="1200"/>
              </a:spcAft>
            </a:pPr>
            <a:endParaRPr lang="en-US" sz="2400" b="1" dirty="0">
              <a:latin typeface="Cambria" pitchFamily="18" charset="0"/>
            </a:endParaRPr>
          </a:p>
          <a:p>
            <a:pPr indent="457200">
              <a:spcAft>
                <a:spcPts val="1200"/>
              </a:spcAft>
            </a:pPr>
            <a:endParaRPr lang="en-US" sz="2400" b="1" dirty="0" smtClean="0">
              <a:latin typeface="Cambria" pitchFamily="18" charset="0"/>
            </a:endParaRPr>
          </a:p>
          <a:p>
            <a:pPr indent="457200"/>
            <a:r>
              <a:rPr lang="en-US" sz="2400" b="1" dirty="0" smtClean="0">
                <a:latin typeface="Cambria" pitchFamily="18" charset="0"/>
              </a:rPr>
              <a:t>Though our bodies were born earthly and destined to perish, this condition is temporary.  One day our spirits will be reunited with our bodies. </a:t>
            </a:r>
          </a:p>
          <a:p>
            <a:pPr indent="457200"/>
            <a:endParaRPr lang="en-US" sz="1000" b="1" dirty="0" smtClean="0">
              <a:latin typeface="Cambria" pitchFamily="18" charset="0"/>
            </a:endParaRPr>
          </a:p>
          <a:p>
            <a:pPr indent="457200"/>
            <a:r>
              <a:rPr lang="en-US" sz="2400" b="1" dirty="0" smtClean="0">
                <a:latin typeface="Cambria" pitchFamily="18" charset="0"/>
              </a:rPr>
              <a:t>Which will have been miraculously resurrected, transformed, and glorified – fit for heaven. </a:t>
            </a:r>
          </a:p>
          <a:p>
            <a:pPr indent="457200"/>
            <a:endParaRPr lang="en-US" sz="1000" b="1" dirty="0">
              <a:latin typeface="Cambria" pitchFamily="18" charset="0"/>
            </a:endParaRPr>
          </a:p>
          <a:p>
            <a:pPr indent="457200"/>
            <a:r>
              <a:rPr lang="en-US" sz="2400" b="1" dirty="0" smtClean="0">
                <a:latin typeface="Cambria" pitchFamily="18" charset="0"/>
              </a:rPr>
              <a:t>Then our bodies will share the heavenly destination of Christ’s resurrected body. </a:t>
            </a:r>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85800" y="1143000"/>
            <a:ext cx="7978059" cy="24384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353511286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5" end="5"/>
                                            </p:txEl>
                                          </p:spTgt>
                                        </p:tgtEl>
                                        <p:attrNameLst>
                                          <p:attrName>style.visibility</p:attrName>
                                        </p:attrNameLst>
                                      </p:cBhvr>
                                      <p:to>
                                        <p:strVal val="visible"/>
                                      </p:to>
                                    </p:set>
                                    <p:animEffect transition="in" filter="wipe(left)">
                                      <p:cBhvr>
                                        <p:cTn id="12" dur="1000"/>
                                        <p:tgtEl>
                                          <p:spTgt spid="5">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animEffect transition="in" filter="wipe(left)">
                                      <p:cBhvr>
                                        <p:cTn id="17" dur="1000"/>
                                        <p:tgtEl>
                                          <p:spTgt spid="5">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9" end="9"/>
                                            </p:txEl>
                                          </p:spTgt>
                                        </p:tgtEl>
                                        <p:attrNameLst>
                                          <p:attrName>style.visibility</p:attrName>
                                        </p:attrNameLst>
                                      </p:cBhvr>
                                      <p:to>
                                        <p:strVal val="visible"/>
                                      </p:to>
                                    </p:set>
                                    <p:animEffect transition="in" filter="wipe(left)">
                                      <p:cBhvr>
                                        <p:cTn id="22" dur="10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 name="Rectangle 1"/>
          <p:cNvSpPr/>
          <p:nvPr/>
        </p:nvSpPr>
        <p:spPr>
          <a:xfrm>
            <a:off x="762000" y="914400"/>
            <a:ext cx="7315200" cy="3231654"/>
          </a:xfrm>
          <a:prstGeom prst="rect">
            <a:avLst/>
          </a:prstGeom>
          <a:effectLst>
            <a:outerShdw blurRad="50800" dist="38100" dir="18900000" algn="bl" rotWithShape="0">
              <a:prstClr val="black">
                <a:alpha val="60000"/>
              </a:prstClr>
            </a:outerShdw>
          </a:effectLst>
        </p:spPr>
        <p:txBody>
          <a:bodyPr wrap="square">
            <a:spAutoFit/>
          </a:bodyPr>
          <a:lstStyle/>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Applications</a:t>
            </a:r>
          </a:p>
          <a:p>
            <a:pPr lvl="0" algn="ctr">
              <a:spcBef>
                <a:spcPct val="0"/>
              </a:spcBef>
              <a:defRPr/>
            </a:pPr>
            <a:r>
              <a:rPr lang="en-US" sz="60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Of the</a:t>
            </a:r>
          </a:p>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lesson</a:t>
            </a:r>
            <a:endParaRPr lang="en-US" sz="88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endParaRPr>
          </a:p>
        </p:txBody>
      </p:sp>
      <p:sp>
        <p:nvSpPr>
          <p:cNvPr id="3" name="TextBox 2"/>
          <p:cNvSpPr txBox="1"/>
          <p:nvPr/>
        </p:nvSpPr>
        <p:spPr>
          <a:xfrm>
            <a:off x="228600" y="4648200"/>
            <a:ext cx="8516471" cy="707886"/>
          </a:xfrm>
          <a:prstGeom prst="rect">
            <a:avLst/>
          </a:prstGeom>
          <a:noFill/>
          <a:effectLst>
            <a:outerShdw blurRad="50800" dist="76200" dir="18900000" algn="bl" rotWithShape="0">
              <a:prstClr val="black">
                <a:alpha val="50000"/>
              </a:prstClr>
            </a:outerShdw>
          </a:effectLst>
        </p:spPr>
        <p:txBody>
          <a:bodyPr wrap="square" rtlCol="0">
            <a:spAutoFit/>
          </a:bodyPr>
          <a:lstStyle/>
          <a:p>
            <a:pPr algn="ctr"/>
            <a:r>
              <a:rPr lang="en-US" sz="4000" dirty="0" smtClean="0">
                <a:solidFill>
                  <a:schemeClr val="bg1"/>
                </a:solidFill>
                <a:effectLst>
                  <a:outerShdw blurRad="38100" dist="38100" dir="2700000" algn="tl">
                    <a:srgbClr val="000000">
                      <a:alpha val="43137"/>
                    </a:srgbClr>
                  </a:outerShdw>
                </a:effectLst>
                <a:latin typeface="Constantia" pitchFamily="18" charset="0"/>
              </a:rPr>
              <a:t>Body Matters</a:t>
            </a:r>
            <a:endParaRPr lang="en-US" sz="4000" dirty="0">
              <a:solidFill>
                <a:schemeClr val="bg1"/>
              </a:solidFill>
              <a:effectLst>
                <a:outerShdw blurRad="38100" dist="38100" dir="2700000" algn="tl">
                  <a:srgbClr val="000000">
                    <a:alpha val="43137"/>
                  </a:srgbClr>
                </a:outerShdw>
              </a:effectLst>
              <a:latin typeface="Constantia" pitchFamily="18" charset="0"/>
            </a:endParaRPr>
          </a:p>
        </p:txBody>
      </p:sp>
    </p:spTree>
    <p:extLst>
      <p:ext uri="{BB962C8B-B14F-4D97-AF65-F5344CB8AC3E}">
        <p14:creationId xmlns:p14="http://schemas.microsoft.com/office/powerpoint/2010/main" xmlns="" val="1353565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0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Body matters</a:t>
            </a:r>
          </a:p>
        </p:txBody>
      </p:sp>
      <p:pic>
        <p:nvPicPr>
          <p:cNvPr id="7" name="Picture 5" descr="Scroll.png"/>
          <p:cNvPicPr>
            <a:picLocks noChangeAspect="1"/>
          </p:cNvPicPr>
          <p:nvPr/>
        </p:nvPicPr>
        <p:blipFill>
          <a:blip r:embed="rId3" cstate="print"/>
          <a:srcRect/>
          <a:stretch>
            <a:fillRect/>
          </a:stretch>
        </p:blipFill>
        <p:spPr bwMode="auto">
          <a:xfrm rot="21041667">
            <a:off x="7443947" y="267676"/>
            <a:ext cx="1487347" cy="756068"/>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143000"/>
            <a:ext cx="8458200" cy="4725396"/>
          </a:xfrm>
          <a:prstGeom prst="rect">
            <a:avLst/>
          </a:prstGeom>
          <a:noFill/>
          <a:effectLst/>
        </p:spPr>
        <p:txBody>
          <a:bodyPr wrap="square" rtlCol="0">
            <a:spAutoFit/>
          </a:bodyPr>
          <a:lstStyle/>
          <a:p>
            <a:pPr indent="457200">
              <a:spcAft>
                <a:spcPts val="1000"/>
              </a:spcAft>
              <a:tabLst>
                <a:tab pos="457200" algn="l"/>
              </a:tabLst>
            </a:pP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 closing Swindoll says … </a:t>
            </a:r>
            <a:r>
              <a:rPr lang="en-US" sz="2370" b="1" dirty="0" smtClean="0">
                <a:latin typeface="Cambria" panose="02040503050406030204" pitchFamily="18" charset="0"/>
                <a:ea typeface="Cambria" panose="02040503050406030204" pitchFamily="18" charset="0"/>
              </a:rPr>
              <a:t>The promise of the resurrection tells us that God has planned a glorious future for His physical creation.  </a:t>
            </a:r>
          </a:p>
          <a:p>
            <a:pPr indent="457200">
              <a:spcAft>
                <a:spcPts val="1000"/>
              </a:spcAft>
              <a:tabLst>
                <a:tab pos="457200" algn="l"/>
              </a:tabLst>
            </a:pPr>
            <a:r>
              <a:rPr lang="en-US" sz="2370" b="1" dirty="0" smtClean="0">
                <a:latin typeface="Cambria" panose="02040503050406030204" pitchFamily="18" charset="0"/>
                <a:ea typeface="Cambria" panose="02040503050406030204" pitchFamily="18" charset="0"/>
              </a:rPr>
              <a:t>He has placed His seal of approval not on the sin we commit in this world, but on the physical creation itself.        God originally created all things </a:t>
            </a:r>
            <a:r>
              <a:rPr lang="en-US" sz="2370" b="1" i="1" dirty="0" smtClean="0">
                <a:latin typeface="Cambria" panose="02040503050406030204" pitchFamily="18" charset="0"/>
                <a:ea typeface="Cambria" panose="02040503050406030204" pitchFamily="18" charset="0"/>
              </a:rPr>
              <a:t>“</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very good</a:t>
            </a:r>
            <a:r>
              <a:rPr lang="en-US" sz="2370" b="1" i="1" dirty="0" smtClean="0">
                <a:latin typeface="Cambria" panose="02040503050406030204" pitchFamily="18" charset="0"/>
                <a:ea typeface="Cambria" panose="02040503050406030204" pitchFamily="18" charset="0"/>
              </a:rPr>
              <a:t>”</a:t>
            </a:r>
            <a:r>
              <a:rPr lang="en-US" sz="2370" b="1" dirty="0" smtClean="0">
                <a:latin typeface="Cambria" panose="02040503050406030204" pitchFamily="18" charset="0"/>
                <a:ea typeface="Cambria" panose="02040503050406030204" pitchFamily="18" charset="0"/>
              </a:rPr>
              <a:t> – including humans (</a:t>
            </a:r>
            <a:r>
              <a:rPr lang="en-US" sz="237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Genesis 1:31</a:t>
            </a:r>
            <a:r>
              <a:rPr lang="en-US" sz="2370" b="1" dirty="0" smtClean="0">
                <a:latin typeface="Cambria" panose="02040503050406030204" pitchFamily="18" charset="0"/>
                <a:ea typeface="Cambria" panose="02040503050406030204" pitchFamily="18" charset="0"/>
              </a:rPr>
              <a:t>). </a:t>
            </a:r>
          </a:p>
          <a:p>
            <a:pPr indent="457200">
              <a:spcAft>
                <a:spcPts val="1000"/>
              </a:spcAft>
              <a:tabLst>
                <a:tab pos="457200" algn="l"/>
              </a:tabLst>
            </a:pPr>
            <a:r>
              <a:rPr lang="en-US" sz="2370" b="1" dirty="0" smtClean="0">
                <a:latin typeface="Cambria" panose="02040503050406030204" pitchFamily="18" charset="0"/>
                <a:ea typeface="Cambria" panose="02040503050406030204" pitchFamily="18" charset="0"/>
              </a:rPr>
              <a:t>Christ, by becoming truly human, demonstrated that nothing is inherently wrong with the material world or the physical body, for He could be fully divine and fully human – </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spiritual</a:t>
            </a:r>
            <a:r>
              <a:rPr lang="en-US" sz="2370" b="1" dirty="0" smtClean="0">
                <a:latin typeface="Cambria" panose="02040503050406030204" pitchFamily="18" charset="0"/>
                <a:ea typeface="Cambria" panose="02040503050406030204" pitchFamily="18" charset="0"/>
              </a:rPr>
              <a:t> </a:t>
            </a:r>
            <a:r>
              <a:rPr lang="en-US" sz="2370" b="1" i="1" dirty="0" smtClean="0">
                <a:latin typeface="Cambria" panose="02040503050406030204" pitchFamily="18" charset="0"/>
                <a:ea typeface="Cambria" panose="02040503050406030204" pitchFamily="18" charset="0"/>
              </a:rPr>
              <a:t>and</a:t>
            </a:r>
            <a:r>
              <a:rPr lang="en-US" sz="2370" b="1" dirty="0" smtClean="0">
                <a:latin typeface="Cambria" panose="02040503050406030204" pitchFamily="18" charset="0"/>
                <a:ea typeface="Cambria" panose="02040503050406030204" pitchFamily="18" charset="0"/>
              </a:rPr>
              <a:t> </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physical</a:t>
            </a:r>
            <a:r>
              <a:rPr lang="en-US" sz="2370" b="1" dirty="0" smtClean="0">
                <a:latin typeface="Cambria" panose="02040503050406030204" pitchFamily="18" charset="0"/>
                <a:ea typeface="Cambria" panose="02040503050406030204" pitchFamily="18" charset="0"/>
              </a:rPr>
              <a:t> – without compromising His holiness (</a:t>
            </a:r>
            <a:r>
              <a:rPr lang="en-US" sz="237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John 6:69</a:t>
            </a:r>
            <a:r>
              <a:rPr lang="en-US" sz="2370" b="1" dirty="0" smtClean="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xmlns="" val="2195905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0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Body matters</a:t>
            </a:r>
          </a:p>
        </p:txBody>
      </p:sp>
      <p:pic>
        <p:nvPicPr>
          <p:cNvPr id="7" name="Picture 5" descr="Scroll.png"/>
          <p:cNvPicPr>
            <a:picLocks noChangeAspect="1"/>
          </p:cNvPicPr>
          <p:nvPr/>
        </p:nvPicPr>
        <p:blipFill>
          <a:blip r:embed="rId3" cstate="print"/>
          <a:srcRect/>
          <a:stretch>
            <a:fillRect/>
          </a:stretch>
        </p:blipFill>
        <p:spPr bwMode="auto">
          <a:xfrm rot="21041667">
            <a:off x="7443947" y="267676"/>
            <a:ext cx="1487347" cy="756068"/>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143000"/>
            <a:ext cx="8677836" cy="5397888"/>
          </a:xfrm>
          <a:prstGeom prst="rect">
            <a:avLst/>
          </a:prstGeom>
          <a:noFill/>
          <a:effectLst/>
        </p:spPr>
        <p:txBody>
          <a:bodyPr wrap="square" rtlCol="0">
            <a:spAutoFit/>
          </a:bodyPr>
          <a:lstStyle/>
          <a:p>
            <a:pPr indent="457200">
              <a:spcAft>
                <a:spcPts val="1000"/>
              </a:spcAft>
              <a:tabLst>
                <a:tab pos="457200" algn="l"/>
              </a:tabLst>
            </a:pPr>
            <a:r>
              <a:rPr lang="en-US" sz="2370" b="1" dirty="0" smtClean="0">
                <a:latin typeface="Cambria" panose="02040503050406030204" pitchFamily="18" charset="0"/>
                <a:ea typeface="Cambria" panose="02040503050406030204" pitchFamily="18" charset="0"/>
              </a:rPr>
              <a:t>So, by resurrecting Christ’s body from the grave,  God demonstrates that not only our spiritual aspects but even   our physical component is part of His plan of redemption (</a:t>
            </a:r>
            <a:r>
              <a:rPr lang="en-US" sz="237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Rom. 8:23</a:t>
            </a:r>
            <a:r>
              <a:rPr lang="en-US" sz="2370" b="1" dirty="0" smtClean="0">
                <a:latin typeface="Cambria" panose="02040503050406030204" pitchFamily="18" charset="0"/>
                <a:ea typeface="Cambria" panose="02040503050406030204" pitchFamily="18" charset="0"/>
              </a:rPr>
              <a:t>). </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spcAft>
                <a:spcPts val="1000"/>
              </a:spcAft>
              <a:tabLst>
                <a:tab pos="457200" algn="l"/>
              </a:tabLst>
            </a:pPr>
            <a:r>
              <a:rPr lang="en-US" sz="2370" b="1" dirty="0" smtClean="0">
                <a:latin typeface="Cambria" panose="02040503050406030204" pitchFamily="18" charset="0"/>
                <a:ea typeface="Cambria" panose="02040503050406030204" pitchFamily="18" charset="0"/>
              </a:rPr>
              <a:t>God has an interest in His physical creation and especially in our physical bodies.  We were never meant to disparage or neglect our physical bodies but to love, respect and care for them, using them to bring glory to God (</a:t>
            </a:r>
            <a:r>
              <a:rPr lang="en-US" sz="237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6:15, 19-20; Rom. 12:1</a:t>
            </a:r>
            <a:r>
              <a:rPr lang="en-US" sz="2370" b="1" dirty="0" smtClean="0">
                <a:latin typeface="Cambria" panose="02040503050406030204" pitchFamily="18" charset="0"/>
                <a:ea typeface="Cambria" panose="02040503050406030204" pitchFamily="18" charset="0"/>
              </a:rPr>
              <a:t>). </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spcAft>
                <a:spcPts val="1000"/>
              </a:spcAft>
              <a:tabLst>
                <a:tab pos="457200" algn="l"/>
              </a:tabLst>
            </a:pPr>
            <a:r>
              <a:rPr lang="en-US" sz="2370" b="1" dirty="0" smtClean="0">
                <a:latin typeface="Cambria" panose="02040503050406030204" pitchFamily="18" charset="0"/>
                <a:ea typeface="Cambria" panose="02040503050406030204" pitchFamily="18" charset="0"/>
              </a:rPr>
              <a:t>Now, in light of this discussion, let’s consider the value of our present bodies – something we all need to be reminded of in a world that tends either to idolize the human physique or to denigrate it as a worthless distraction. </a:t>
            </a:r>
          </a:p>
        </p:txBody>
      </p:sp>
    </p:spTree>
    <p:extLst>
      <p:ext uri="{BB962C8B-B14F-4D97-AF65-F5344CB8AC3E}">
        <p14:creationId xmlns:p14="http://schemas.microsoft.com/office/powerpoint/2010/main" xmlns="" val="14616626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0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Body matters</a:t>
            </a:r>
          </a:p>
        </p:txBody>
      </p:sp>
      <p:pic>
        <p:nvPicPr>
          <p:cNvPr id="7" name="Picture 5" descr="Scroll.png"/>
          <p:cNvPicPr>
            <a:picLocks noChangeAspect="1"/>
          </p:cNvPicPr>
          <p:nvPr/>
        </p:nvPicPr>
        <p:blipFill>
          <a:blip r:embed="rId3" cstate="print"/>
          <a:srcRect/>
          <a:stretch>
            <a:fillRect/>
          </a:stretch>
        </p:blipFill>
        <p:spPr bwMode="auto">
          <a:xfrm rot="21041667">
            <a:off x="7443947" y="267676"/>
            <a:ext cx="1487347" cy="756068"/>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143000"/>
            <a:ext cx="8677836" cy="5007525"/>
          </a:xfrm>
          <a:prstGeom prst="rect">
            <a:avLst/>
          </a:prstGeom>
          <a:noFill/>
          <a:effectLst/>
        </p:spPr>
        <p:txBody>
          <a:bodyPr wrap="square" rtlCol="0">
            <a:spAutoFit/>
          </a:bodyPr>
          <a:lstStyle/>
          <a:p>
            <a:pPr indent="457200">
              <a:spcAft>
                <a:spcPts val="1000"/>
              </a:spcAft>
              <a:tabLst>
                <a:tab pos="457200" algn="l"/>
              </a:tabLst>
            </a:pPr>
            <a:r>
              <a:rPr lang="en-US" sz="2370" b="1" dirty="0" smtClean="0">
                <a:latin typeface="Cambria" panose="02040503050406030204" pitchFamily="18" charset="0"/>
                <a:ea typeface="Cambria" panose="02040503050406030204" pitchFamily="18" charset="0"/>
              </a:rPr>
              <a:t>That’s why maintaining a healthy, spiritual balance between these extremes can be difficult, but by focusing on    a few key principles, we can walk a straight and wholesome path between </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indulgence</a:t>
            </a:r>
            <a:r>
              <a:rPr lang="en-US" sz="2370" b="1" dirty="0" smtClean="0">
                <a:latin typeface="Cambria" panose="02040503050406030204" pitchFamily="18" charset="0"/>
                <a:ea typeface="Cambria" panose="02040503050406030204" pitchFamily="18" charset="0"/>
              </a:rPr>
              <a:t> </a:t>
            </a:r>
            <a:r>
              <a:rPr lang="en-US" sz="2370" b="1" i="1" dirty="0" smtClean="0">
                <a:latin typeface="Cambria" panose="02040503050406030204" pitchFamily="18" charset="0"/>
                <a:ea typeface="Cambria" panose="02040503050406030204" pitchFamily="18" charset="0"/>
              </a:rPr>
              <a:t>and</a:t>
            </a:r>
            <a:r>
              <a:rPr lang="en-US" sz="2370" b="1" dirty="0" smtClean="0">
                <a:latin typeface="Cambria" panose="02040503050406030204" pitchFamily="18" charset="0"/>
                <a:ea typeface="Cambria" panose="02040503050406030204" pitchFamily="18" charset="0"/>
              </a:rPr>
              <a:t> </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indifference</a:t>
            </a:r>
            <a:r>
              <a:rPr lang="en-US" sz="2370" b="1" dirty="0" smtClean="0">
                <a:latin typeface="Cambria" panose="02040503050406030204" pitchFamily="18" charset="0"/>
                <a:ea typeface="Cambria" panose="02040503050406030204" pitchFamily="18" charset="0"/>
              </a:rPr>
              <a:t>. </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spcAft>
                <a:spcPts val="1000"/>
              </a:spcAft>
              <a:tabLst>
                <a:tab pos="457200" algn="l"/>
              </a:tabLst>
            </a:pPr>
            <a:r>
              <a:rPr lang="en-US" sz="2370" b="1" dirty="0" smtClean="0">
                <a:effectLst>
                  <a:outerShdw blurRad="38100" dist="38100" dir="2700000" algn="tl">
                    <a:srgbClr val="000000">
                      <a:alpha val="43137"/>
                    </a:srgbClr>
                  </a:outerShdw>
                </a:effectLst>
                <a:latin typeface="Cambria" pitchFamily="18" charset="0"/>
              </a:rPr>
              <a:t>FIRST</a:t>
            </a:r>
            <a:r>
              <a:rPr lang="en-US" sz="2370" b="1" dirty="0" smtClean="0">
                <a:latin typeface="Cambria" pitchFamily="18" charset="0"/>
              </a:rPr>
              <a:t> </a:t>
            </a:r>
            <a:r>
              <a:rPr lang="en-US" sz="2370" b="1" i="1" dirty="0">
                <a:effectLst>
                  <a:outerShdw blurRad="38100" dist="38100" dir="2700000" algn="tl">
                    <a:srgbClr val="000000">
                      <a:alpha val="43137"/>
                    </a:srgbClr>
                  </a:outerShdw>
                </a:effectLst>
                <a:latin typeface="Cambria" pitchFamily="18" charset="0"/>
              </a:rPr>
              <a:t>– </a:t>
            </a:r>
            <a:r>
              <a:rPr lang="en-US" sz="2370" b="1" i="1" dirty="0" smtClean="0">
                <a:effectLst>
                  <a:outerShdw blurRad="38100" dist="38100" dir="2700000" algn="tl">
                    <a:srgbClr val="000000">
                      <a:alpha val="43137"/>
                    </a:srgbClr>
                  </a:outerShdw>
                </a:effectLst>
                <a:latin typeface="Cambria" pitchFamily="18" charset="0"/>
              </a:rPr>
              <a:t>remember that God designed your body for you, so accept it as it is.  </a:t>
            </a:r>
            <a:r>
              <a:rPr lang="en-US" sz="2370" b="1" dirty="0" smtClean="0">
                <a:latin typeface="Cambria" pitchFamily="18" charset="0"/>
              </a:rPr>
              <a:t>In accepting the body God has given you, you can embrace His sovereignty and grace in your life. </a:t>
            </a:r>
          </a:p>
          <a:p>
            <a:pPr indent="457200">
              <a:spcAft>
                <a:spcPts val="1000"/>
              </a:spcAft>
              <a:tabLst>
                <a:tab pos="457200" algn="l"/>
              </a:tabLst>
            </a:pPr>
            <a:r>
              <a:rPr lang="en-US" sz="2370" b="1" dirty="0" smtClean="0">
                <a:latin typeface="Cambria" pitchFamily="18" charset="0"/>
                <a:ea typeface="Cambria" panose="02040503050406030204" pitchFamily="18" charset="0"/>
              </a:rPr>
              <a:t>You say </a:t>
            </a:r>
            <a:r>
              <a:rPr lang="en-US" sz="2370" b="1" i="1" dirty="0" smtClean="0">
                <a:latin typeface="Cambria" pitchFamily="18" charset="0"/>
                <a:ea typeface="Cambria" panose="02040503050406030204" pitchFamily="18" charset="0"/>
              </a:rPr>
              <a:t>“</a:t>
            </a:r>
            <a:r>
              <a:rPr lang="en-US" sz="2370" b="1" i="1" dirty="0" smtClean="0">
                <a:effectLst>
                  <a:outerShdw blurRad="38100" dist="38100" dir="2700000" algn="tl">
                    <a:srgbClr val="000000">
                      <a:alpha val="43137"/>
                    </a:srgbClr>
                  </a:outerShdw>
                </a:effectLst>
                <a:latin typeface="Cambria" pitchFamily="18" charset="0"/>
                <a:ea typeface="Cambria" panose="02040503050406030204" pitchFamily="18" charset="0"/>
              </a:rPr>
              <a:t>yes</a:t>
            </a:r>
            <a:r>
              <a:rPr lang="en-US" sz="2370" b="1" i="1" dirty="0" smtClean="0">
                <a:latin typeface="Cambria" pitchFamily="18" charset="0"/>
                <a:ea typeface="Cambria" panose="02040503050406030204" pitchFamily="18" charset="0"/>
              </a:rPr>
              <a:t>” </a:t>
            </a:r>
            <a:r>
              <a:rPr lang="en-US" sz="2370" b="1" dirty="0" smtClean="0">
                <a:latin typeface="Cambria" pitchFamily="18" charset="0"/>
                <a:ea typeface="Cambria" panose="02040503050406030204" pitchFamily="18" charset="0"/>
              </a:rPr>
              <a:t>to part of His plan for you, and you begin to value what He values (</a:t>
            </a:r>
            <a:r>
              <a:rPr lang="en-US" sz="2370" b="1" dirty="0" smtClean="0">
                <a:effectLst>
                  <a:outerShdw blurRad="38100" dist="38100" dir="2700000" algn="tl">
                    <a:srgbClr val="000000">
                      <a:alpha val="43137"/>
                    </a:srgbClr>
                  </a:outerShdw>
                </a:effectLst>
                <a:latin typeface="Cambria" pitchFamily="18" charset="0"/>
                <a:ea typeface="Cambria" panose="02040503050406030204" pitchFamily="18" charset="0"/>
              </a:rPr>
              <a:t>Mt. 6:25-32; Ps. 139:13-15; Lk. 12:6-7</a:t>
            </a:r>
            <a:r>
              <a:rPr lang="en-US" sz="2370" b="1" dirty="0" smtClean="0">
                <a:latin typeface="Cambria" pitchFamily="18" charset="0"/>
                <a:ea typeface="Cambria" panose="02040503050406030204" pitchFamily="18" charset="0"/>
              </a:rPr>
              <a:t>).</a:t>
            </a:r>
          </a:p>
          <a:p>
            <a:pPr indent="457200">
              <a:spcAft>
                <a:spcPts val="1000"/>
              </a:spcAft>
              <a:tabLst>
                <a:tab pos="457200" algn="l"/>
              </a:tabLst>
            </a:pPr>
            <a:r>
              <a:rPr lang="en-US" sz="2370" b="1" dirty="0" smtClean="0">
                <a:latin typeface="Cambria" pitchFamily="18" charset="0"/>
                <a:ea typeface="Cambria" panose="02040503050406030204" pitchFamily="18" charset="0"/>
              </a:rPr>
              <a:t>If He gives each tiny seed a body suited especially for it, think  about how much more skill He used in creating each one of our bodies. </a:t>
            </a:r>
          </a:p>
        </p:txBody>
      </p:sp>
    </p:spTree>
    <p:extLst>
      <p:ext uri="{BB962C8B-B14F-4D97-AF65-F5344CB8AC3E}">
        <p14:creationId xmlns:p14="http://schemas.microsoft.com/office/powerpoint/2010/main" xmlns="" val="210572965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left)">
                                      <p:cBhvr>
                                        <p:cTn id="17" dur="10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wipe(left)">
                                      <p:cBhvr>
                                        <p:cTn id="22"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ible Study on 1 Corinthians - Revive Outreach Church"/>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p:spPr>
      </p:pic>
      <p:sp>
        <p:nvSpPr>
          <p:cNvPr id="8" name="TextBox 7"/>
          <p:cNvSpPr txBox="1"/>
          <p:nvPr/>
        </p:nvSpPr>
        <p:spPr>
          <a:xfrm rot="21445311">
            <a:off x="702574" y="2932120"/>
            <a:ext cx="5699922" cy="892552"/>
          </a:xfrm>
          <a:prstGeom prst="rect">
            <a:avLst/>
          </a:prstGeom>
          <a:noFill/>
        </p:spPr>
        <p:txBody>
          <a:bodyPr wrap="square" lIns="0" rIns="0" rtlCol="0" anchor="ctr" anchorCtr="0">
            <a:spAutoFit/>
          </a:bodyPr>
          <a:lstStyle/>
          <a:p>
            <a:pPr algn="ctr"/>
            <a:r>
              <a:rPr lang="en-US" sz="2600" b="1" dirty="0" smtClean="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Our Future Bodies</a:t>
            </a:r>
          </a:p>
          <a:p>
            <a:pPr algn="ctr"/>
            <a:r>
              <a:rPr lang="en-US" sz="2400" b="1" dirty="0" smtClean="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15:35-49</a:t>
            </a:r>
            <a:endParaRPr lang="en-US" sz="2400" b="1" dirty="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3752892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0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Body matters</a:t>
            </a:r>
          </a:p>
        </p:txBody>
      </p:sp>
      <p:pic>
        <p:nvPicPr>
          <p:cNvPr id="7" name="Picture 5" descr="Scroll.png"/>
          <p:cNvPicPr>
            <a:picLocks noChangeAspect="1"/>
          </p:cNvPicPr>
          <p:nvPr/>
        </p:nvPicPr>
        <p:blipFill>
          <a:blip r:embed="rId3" cstate="print"/>
          <a:srcRect/>
          <a:stretch>
            <a:fillRect/>
          </a:stretch>
        </p:blipFill>
        <p:spPr bwMode="auto">
          <a:xfrm rot="21041667">
            <a:off x="7443947" y="267676"/>
            <a:ext cx="1487347" cy="756068"/>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143000"/>
            <a:ext cx="8677836" cy="5372240"/>
          </a:xfrm>
          <a:prstGeom prst="rect">
            <a:avLst/>
          </a:prstGeom>
          <a:noFill/>
          <a:effectLst/>
        </p:spPr>
        <p:txBody>
          <a:bodyPr wrap="square" rtlCol="0">
            <a:spAutoFit/>
          </a:bodyPr>
          <a:lstStyle/>
          <a:p>
            <a:pPr indent="457200">
              <a:spcAft>
                <a:spcPts val="1000"/>
              </a:spcAft>
              <a:tabLst>
                <a:tab pos="457200" algn="l"/>
              </a:tabLst>
            </a:pPr>
            <a:r>
              <a:rPr lang="en-US" sz="2370" b="1" dirty="0" smtClean="0">
                <a:latin typeface="Cambria" panose="02040503050406030204" pitchFamily="18" charset="0"/>
                <a:ea typeface="Cambria" panose="02040503050406030204" pitchFamily="18" charset="0"/>
              </a:rPr>
              <a:t>Yes! We all have blemishes, weaknesses, malformations, or irreversible injuries of some sort.  But God uniquely created each of us, and we must use our bodies for His glory in spite of their limitations.</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spcAft>
                <a:spcPts val="1000"/>
              </a:spcAft>
              <a:tabLst>
                <a:tab pos="457200" algn="l"/>
              </a:tabLst>
            </a:pPr>
            <a:r>
              <a:rPr lang="en-US" sz="2370" b="1" dirty="0" smtClean="0">
                <a:effectLst>
                  <a:outerShdw blurRad="38100" dist="38100" dir="2700000" algn="tl">
                    <a:srgbClr val="000000">
                      <a:alpha val="43137"/>
                    </a:srgbClr>
                  </a:outerShdw>
                </a:effectLst>
                <a:latin typeface="Cambria" pitchFamily="18" charset="0"/>
              </a:rPr>
              <a:t>SECOND</a:t>
            </a:r>
            <a:r>
              <a:rPr lang="en-US" sz="2370" b="1" dirty="0" smtClean="0">
                <a:latin typeface="Cambria" pitchFamily="18" charset="0"/>
              </a:rPr>
              <a:t> </a:t>
            </a:r>
            <a:r>
              <a:rPr lang="en-US" sz="2370" b="1" i="1" dirty="0">
                <a:effectLst>
                  <a:outerShdw blurRad="38100" dist="38100" dir="2700000" algn="tl">
                    <a:srgbClr val="000000">
                      <a:alpha val="43137"/>
                    </a:srgbClr>
                  </a:outerShdw>
                </a:effectLst>
                <a:latin typeface="Cambria" pitchFamily="18" charset="0"/>
              </a:rPr>
              <a:t>– </a:t>
            </a:r>
            <a:r>
              <a:rPr lang="en-US" sz="2370" b="1" i="1" dirty="0" smtClean="0">
                <a:effectLst>
                  <a:outerShdw blurRad="38100" dist="38100" dir="2700000" algn="tl">
                    <a:srgbClr val="000000">
                      <a:alpha val="43137"/>
                    </a:srgbClr>
                  </a:outerShdw>
                </a:effectLst>
                <a:latin typeface="Cambria" pitchFamily="18" charset="0"/>
              </a:rPr>
              <a:t>remember that God planned the distinctions between you and others, so don’t compare yourself to someone else.</a:t>
            </a:r>
            <a:r>
              <a:rPr lang="en-US" sz="2370" b="1" dirty="0" smtClean="0">
                <a:latin typeface="Cambria" pitchFamily="18" charset="0"/>
              </a:rPr>
              <a:t>  Even in our resurrected state, God will see fit to maintain diversity among human beings. </a:t>
            </a:r>
          </a:p>
          <a:p>
            <a:pPr indent="457200">
              <a:spcAft>
                <a:spcPts val="1000"/>
              </a:spcAft>
              <a:tabLst>
                <a:tab pos="457200" algn="l"/>
              </a:tabLst>
            </a:pPr>
            <a:r>
              <a:rPr lang="en-US" sz="2370" b="1" dirty="0" smtClean="0">
                <a:latin typeface="Cambria" pitchFamily="18" charset="0"/>
                <a:ea typeface="Cambria" panose="02040503050406030204" pitchFamily="18" charset="0"/>
              </a:rPr>
              <a:t>So why would comparison make sense now?  Comparing occupations, grades, appearance, and giftedness will result in envy, jealousy, strife, and conflict. </a:t>
            </a:r>
          </a:p>
          <a:p>
            <a:pPr indent="457200">
              <a:spcAft>
                <a:spcPts val="1000"/>
              </a:spcAft>
              <a:tabLst>
                <a:tab pos="457200" algn="l"/>
              </a:tabLst>
            </a:pPr>
            <a:r>
              <a:rPr lang="en-US" sz="2370" b="1" dirty="0" smtClean="0">
                <a:latin typeface="Cambria" pitchFamily="18" charset="0"/>
                <a:ea typeface="Cambria" panose="02040503050406030204" pitchFamily="18" charset="0"/>
              </a:rPr>
              <a:t>Instead, we should embrace our uniqueness.  Relax.  Be content with how God has made you. </a:t>
            </a:r>
          </a:p>
        </p:txBody>
      </p:sp>
    </p:spTree>
    <p:extLst>
      <p:ext uri="{BB962C8B-B14F-4D97-AF65-F5344CB8AC3E}">
        <p14:creationId xmlns:p14="http://schemas.microsoft.com/office/powerpoint/2010/main" xmlns="" val="232648149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left)">
                                      <p:cBhvr>
                                        <p:cTn id="17" dur="10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wipe(left)">
                                      <p:cBhvr>
                                        <p:cTn id="22"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0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Body matters</a:t>
            </a:r>
          </a:p>
        </p:txBody>
      </p:sp>
      <p:pic>
        <p:nvPicPr>
          <p:cNvPr id="7" name="Picture 5" descr="Scroll.png"/>
          <p:cNvPicPr>
            <a:picLocks noChangeAspect="1"/>
          </p:cNvPicPr>
          <p:nvPr/>
        </p:nvPicPr>
        <p:blipFill>
          <a:blip r:embed="rId3" cstate="print"/>
          <a:srcRect/>
          <a:stretch>
            <a:fillRect/>
          </a:stretch>
        </p:blipFill>
        <p:spPr bwMode="auto">
          <a:xfrm rot="21041667">
            <a:off x="7443947" y="267676"/>
            <a:ext cx="1487347" cy="756068"/>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143000"/>
            <a:ext cx="8677836" cy="5500480"/>
          </a:xfrm>
          <a:prstGeom prst="rect">
            <a:avLst/>
          </a:prstGeom>
          <a:noFill/>
          <a:effectLst/>
        </p:spPr>
        <p:txBody>
          <a:bodyPr wrap="square" rtlCol="0">
            <a:spAutoFit/>
          </a:bodyPr>
          <a:lstStyle/>
          <a:p>
            <a:pPr indent="457200">
              <a:spcAft>
                <a:spcPts val="1000"/>
              </a:spcAft>
              <a:tabLst>
                <a:tab pos="457200" algn="l"/>
              </a:tabLst>
            </a:pPr>
            <a:r>
              <a:rPr lang="en-US" sz="2370" b="1" dirty="0" smtClean="0">
                <a:latin typeface="Cambria" panose="02040503050406030204" pitchFamily="18" charset="0"/>
                <a:ea typeface="Cambria" panose="02040503050406030204" pitchFamily="18" charset="0"/>
              </a:rPr>
              <a:t>Appreciate the differences in others – extending grace to be different to our co-workers, spouses, pastors, teachers, children, siblings, and friends. </a:t>
            </a:r>
          </a:p>
          <a:p>
            <a:pPr indent="457200">
              <a:spcAft>
                <a:spcPts val="1000"/>
              </a:spcAft>
              <a:tabLst>
                <a:tab pos="457200" algn="l"/>
              </a:tabLst>
            </a:pPr>
            <a:r>
              <a:rPr lang="en-US" sz="2370" b="1" dirty="0" smtClean="0">
                <a:latin typeface="Cambria" panose="02040503050406030204" pitchFamily="18" charset="0"/>
                <a:ea typeface="Cambria" panose="02040503050406030204" pitchFamily="18" charset="0"/>
              </a:rPr>
              <a:t>A good principle to follow is this:  </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Accept and enjoy yourself exactly as you are</a:t>
            </a:r>
            <a:r>
              <a:rPr lang="en-US" sz="2370" b="1" dirty="0" smtClean="0">
                <a:latin typeface="Cambria" panose="02040503050406030204" pitchFamily="18" charset="0"/>
                <a:ea typeface="Cambria" panose="02040503050406030204" pitchFamily="18" charset="0"/>
              </a:rPr>
              <a:t>.  Remember that God has made  you different so you can make a difference for Him. </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spcAft>
                <a:spcPts val="1000"/>
              </a:spcAft>
              <a:tabLst>
                <a:tab pos="457200" algn="l"/>
              </a:tabLst>
            </a:pPr>
            <a:r>
              <a:rPr lang="en-US" sz="2370" b="1" dirty="0" smtClean="0">
                <a:effectLst>
                  <a:outerShdw blurRad="38100" dist="38100" dir="2700000" algn="tl">
                    <a:srgbClr val="000000">
                      <a:alpha val="43137"/>
                    </a:srgbClr>
                  </a:outerShdw>
                </a:effectLst>
                <a:latin typeface="Cambria" pitchFamily="18" charset="0"/>
              </a:rPr>
              <a:t>THIRD</a:t>
            </a:r>
            <a:r>
              <a:rPr lang="en-US" sz="2370" b="1" dirty="0" smtClean="0">
                <a:latin typeface="Cambria" pitchFamily="18" charset="0"/>
              </a:rPr>
              <a:t> </a:t>
            </a:r>
            <a:r>
              <a:rPr lang="en-US" sz="2370" b="1" i="1" dirty="0">
                <a:effectLst>
                  <a:outerShdw blurRad="38100" dist="38100" dir="2700000" algn="tl">
                    <a:srgbClr val="000000">
                      <a:alpha val="43137"/>
                    </a:srgbClr>
                  </a:outerShdw>
                </a:effectLst>
                <a:latin typeface="Cambria" pitchFamily="18" charset="0"/>
              </a:rPr>
              <a:t>– </a:t>
            </a:r>
            <a:r>
              <a:rPr lang="en-US" sz="2370" b="1" i="1" dirty="0" smtClean="0">
                <a:effectLst>
                  <a:outerShdw blurRad="38100" dist="38100" dir="2700000" algn="tl">
                    <a:srgbClr val="000000">
                      <a:alpha val="43137"/>
                    </a:srgbClr>
                  </a:outerShdw>
                </a:effectLst>
                <a:latin typeface="Cambria" pitchFamily="18" charset="0"/>
              </a:rPr>
              <a:t>remember that God determined that your body would have certain limitations, so stop condemning yourself. </a:t>
            </a:r>
            <a:r>
              <a:rPr lang="en-US" sz="2370" b="1" dirty="0" smtClean="0">
                <a:latin typeface="Cambria" pitchFamily="18" charset="0"/>
              </a:rPr>
              <a:t>Since we all bear an earthly image, it is unrealistic to expect perfection. </a:t>
            </a:r>
          </a:p>
          <a:p>
            <a:pPr indent="457200">
              <a:spcAft>
                <a:spcPts val="1000"/>
              </a:spcAft>
              <a:tabLst>
                <a:tab pos="457200" algn="l"/>
              </a:tabLst>
            </a:pPr>
            <a:r>
              <a:rPr lang="en-US" sz="2370" b="1" dirty="0" smtClean="0">
                <a:latin typeface="Cambria" pitchFamily="18" charset="0"/>
              </a:rPr>
              <a:t>Until our resurrection, we all bear the image of the first man, Adam, in his fallen condition – finite, frail, faulty, and flawed.  </a:t>
            </a:r>
          </a:p>
        </p:txBody>
      </p:sp>
    </p:spTree>
    <p:extLst>
      <p:ext uri="{BB962C8B-B14F-4D97-AF65-F5344CB8AC3E}">
        <p14:creationId xmlns:p14="http://schemas.microsoft.com/office/powerpoint/2010/main" xmlns="" val="16423588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left)">
                                      <p:cBhvr>
                                        <p:cTn id="17" dur="10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wipe(left)">
                                      <p:cBhvr>
                                        <p:cTn id="22"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0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Body matters</a:t>
            </a:r>
          </a:p>
        </p:txBody>
      </p:sp>
      <p:pic>
        <p:nvPicPr>
          <p:cNvPr id="7" name="Picture 5" descr="Scroll.png"/>
          <p:cNvPicPr>
            <a:picLocks noChangeAspect="1"/>
          </p:cNvPicPr>
          <p:nvPr/>
        </p:nvPicPr>
        <p:blipFill>
          <a:blip r:embed="rId3" cstate="print"/>
          <a:srcRect/>
          <a:stretch>
            <a:fillRect/>
          </a:stretch>
        </p:blipFill>
        <p:spPr bwMode="auto">
          <a:xfrm rot="21041667">
            <a:off x="7443947" y="267676"/>
            <a:ext cx="1487347" cy="756068"/>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143000"/>
            <a:ext cx="8677836" cy="5500480"/>
          </a:xfrm>
          <a:prstGeom prst="rect">
            <a:avLst/>
          </a:prstGeom>
          <a:noFill/>
          <a:effectLst/>
        </p:spPr>
        <p:txBody>
          <a:bodyPr wrap="square" rtlCol="0">
            <a:spAutoFit/>
          </a:bodyPr>
          <a:lstStyle/>
          <a:p>
            <a:pPr indent="457200">
              <a:spcAft>
                <a:spcPts val="1000"/>
              </a:spcAft>
              <a:tabLst>
                <a:tab pos="457200" algn="l"/>
              </a:tabLst>
            </a:pPr>
            <a:r>
              <a:rPr lang="en-US" sz="2370" b="1" dirty="0" smtClean="0">
                <a:latin typeface="Cambria" panose="02040503050406030204" pitchFamily="18" charset="0"/>
                <a:ea typeface="Cambria" panose="02040503050406030204" pitchFamily="18" charset="0"/>
              </a:rPr>
              <a:t>Therefore, unless you’re toting around a resurrection body ahead of everybody else, you will never be able to live    a perfect life. </a:t>
            </a:r>
          </a:p>
          <a:p>
            <a:pPr indent="457200">
              <a:spcAft>
                <a:spcPts val="1000"/>
              </a:spcAft>
              <a:tabLst>
                <a:tab pos="457200" algn="l"/>
              </a:tabLst>
            </a:pPr>
            <a:r>
              <a:rPr lang="en-US" sz="2370" b="1" dirty="0" smtClean="0">
                <a:latin typeface="Cambria" panose="02040503050406030204" pitchFamily="18" charset="0"/>
                <a:ea typeface="Cambria" panose="02040503050406030204" pitchFamily="18" charset="0"/>
              </a:rPr>
              <a:t>So, stop condemning yourself because of nagging sin. Confess it, claim God’s gracious forgiveness, and move on      (</a:t>
            </a:r>
            <a:r>
              <a:rPr lang="en-US" sz="237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 Jn. 1:9</a:t>
            </a:r>
            <a:r>
              <a:rPr lang="en-US" sz="2370" b="1" dirty="0" smtClean="0">
                <a:latin typeface="Cambria" panose="02040503050406030204" pitchFamily="18" charset="0"/>
                <a:ea typeface="Cambria" panose="02040503050406030204" pitchFamily="18" charset="0"/>
              </a:rPr>
              <a:t>).  Continue to struggle against the sin, knowing that help is on the way. </a:t>
            </a:r>
          </a:p>
          <a:p>
            <a:pPr indent="457200">
              <a:spcAft>
                <a:spcPts val="1000"/>
              </a:spcAft>
              <a:tabLst>
                <a:tab pos="457200" algn="l"/>
              </a:tabLst>
            </a:pPr>
            <a:r>
              <a:rPr lang="en-US" sz="2370" b="1" dirty="0" smtClean="0">
                <a:latin typeface="Cambria" panose="02040503050406030204" pitchFamily="18" charset="0"/>
                <a:ea typeface="Cambria" panose="02040503050406030204" pitchFamily="18" charset="0"/>
              </a:rPr>
              <a:t>Know that one day we will be removed from the domain of sin, having become new creations, in the image of the sinless, victorious Christ. </a:t>
            </a:r>
          </a:p>
          <a:p>
            <a:pPr indent="457200">
              <a:spcAft>
                <a:spcPts val="1000"/>
              </a:spcAft>
              <a:tabLst>
                <a:tab pos="457200" algn="l"/>
              </a:tabLst>
            </a:pPr>
            <a:r>
              <a:rPr lang="en-US" sz="2370" b="1" dirty="0" smtClean="0">
                <a:latin typeface="Cambria" panose="02040503050406030204" pitchFamily="18" charset="0"/>
                <a:ea typeface="Cambria" panose="02040503050406030204" pitchFamily="18" charset="0"/>
              </a:rPr>
              <a:t>Then, at last, we will never sin, suffer, or die again.  So until then, </a:t>
            </a:r>
            <a:r>
              <a:rPr lang="en-US" sz="2370" b="1" i="1" dirty="0" smtClean="0">
                <a:latin typeface="Cambria" panose="02040503050406030204" pitchFamily="18" charset="0"/>
                <a:ea typeface="Cambria" panose="02040503050406030204" pitchFamily="18" charset="0"/>
              </a:rPr>
              <a:t>“</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press toward the goal for the prize of the upward call of God in Christ Jesus</a:t>
            </a:r>
            <a:r>
              <a:rPr lang="en-US" sz="2370" b="1" i="1" dirty="0" smtClean="0">
                <a:latin typeface="Cambria" panose="02040503050406030204" pitchFamily="18" charset="0"/>
                <a:ea typeface="Cambria" panose="02040503050406030204" pitchFamily="18" charset="0"/>
              </a:rPr>
              <a:t>”</a:t>
            </a:r>
            <a:r>
              <a:rPr lang="en-US" sz="2370" b="1" dirty="0" smtClean="0">
                <a:latin typeface="Cambria" panose="02040503050406030204" pitchFamily="18" charset="0"/>
                <a:ea typeface="Cambria" panose="02040503050406030204" pitchFamily="18" charset="0"/>
              </a:rPr>
              <a:t> (</a:t>
            </a:r>
            <a:r>
              <a:rPr lang="en-US" sz="237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Phil. 3:14</a:t>
            </a:r>
            <a:r>
              <a:rPr lang="en-US" sz="2370" b="1" dirty="0" smtClean="0">
                <a:latin typeface="Cambria" panose="02040503050406030204" pitchFamily="18" charset="0"/>
                <a:ea typeface="Cambria" panose="02040503050406030204" pitchFamily="18" charset="0"/>
              </a:rPr>
              <a:t>). </a:t>
            </a:r>
          </a:p>
          <a:p>
            <a:pPr indent="457200">
              <a:tabLst>
                <a:tab pos="457200" algn="l"/>
              </a:tabLst>
            </a:pPr>
            <a:endParaRPr lang="en-US" sz="10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13383796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228600" y="152400"/>
            <a:ext cx="8686800" cy="6553200"/>
          </a:xfrm>
          <a:prstGeom prst="rect">
            <a:avLst/>
          </a:prstGeom>
          <a:ln>
            <a:noFill/>
          </a:ln>
          <a:effectLst>
            <a:outerShdw blurRad="190500" algn="tl" rotWithShape="0">
              <a:srgbClr val="000000">
                <a:alpha val="70000"/>
              </a:srgbClr>
            </a:outerShdw>
          </a:effectLst>
        </p:spPr>
      </p:pic>
      <p:pic>
        <p:nvPicPr>
          <p:cNvPr id="4" name="Picture 3" descr="https://i0.wp.com/www.ldsdaily.com/wp-content/uploads/2016/04/Check-Out-These-Six-Stunning-Digital-Paintings-of-Jesus-Christ.jpg?resize=768%2C384&amp;ssl=1"/>
          <p:cNvPicPr/>
          <p:nvPr/>
        </p:nvPicPr>
        <p:blipFill>
          <a:blip r:embed="rId3" cstate="print"/>
          <a:srcRect l="42308"/>
          <a:stretch>
            <a:fillRect/>
          </a:stretch>
        </p:blipFill>
        <p:spPr bwMode="auto">
          <a:xfrm>
            <a:off x="952500" y="304800"/>
            <a:ext cx="7239000" cy="6248400"/>
          </a:xfrm>
          <a:prstGeom prst="rect">
            <a:avLst/>
          </a:prstGeom>
          <a:ln>
            <a:noFill/>
          </a:ln>
          <a:effectLst>
            <a:outerShdw blurRad="190500" algn="tl" rotWithShape="0">
              <a:srgbClr val="000000">
                <a:alpha val="70000"/>
              </a:srgbClr>
            </a:outerShdw>
          </a:effectLst>
        </p:spPr>
      </p:pic>
      <p:sp>
        <p:nvSpPr>
          <p:cNvPr id="5" name="TextBox 4"/>
          <p:cNvSpPr txBox="1"/>
          <p:nvPr/>
        </p:nvSpPr>
        <p:spPr>
          <a:xfrm>
            <a:off x="1143000" y="4876800"/>
            <a:ext cx="6858000" cy="646331"/>
          </a:xfrm>
          <a:prstGeom prst="rect">
            <a:avLst/>
          </a:prstGeom>
          <a:noFill/>
          <a:effectLst>
            <a:outerShdw blurRad="25400" dist="25400" dir="19200000" algn="bl" rotWithShape="0">
              <a:srgbClr val="FFFF00"/>
            </a:outerShdw>
          </a:effectLst>
        </p:spPr>
        <p:txBody>
          <a:bodyPr wrap="square" rtlCol="0">
            <a:spAutoFit/>
          </a:bodyPr>
          <a:lstStyle/>
          <a:p>
            <a:pPr algn="ctr"/>
            <a:r>
              <a:rPr lang="en-US" sz="3600" b="1" dirty="0" smtClean="0">
                <a:ln w="10160">
                  <a:solidFill>
                    <a:schemeClr val="accent5"/>
                  </a:solidFill>
                  <a:prstDash val="solid"/>
                </a:ln>
                <a:solidFill>
                  <a:srgbClr val="FFFF00"/>
                </a:solidFill>
                <a:effectLst>
                  <a:outerShdw blurRad="38100" dist="38100" dir="2700000" algn="tl">
                    <a:srgbClr val="000000">
                      <a:alpha val="43137"/>
                    </a:srgbClr>
                  </a:outerShdw>
                </a:effectLst>
                <a:latin typeface="Bodoni MT" pitchFamily="18" charset="0"/>
                <a:cs typeface="Calibri" panose="020F0502020204030204" pitchFamily="34" charset="0"/>
              </a:rPr>
              <a:t>“</a:t>
            </a:r>
            <a:r>
              <a:rPr lang="en-US" sz="3400" b="1" dirty="0" smtClean="0">
                <a:ln w="10160">
                  <a:solidFill>
                    <a:schemeClr val="accent5"/>
                  </a:solidFill>
                  <a:prstDash val="solid"/>
                </a:ln>
                <a:solidFill>
                  <a:srgbClr val="FFFF00"/>
                </a:solidFill>
                <a:effectLst>
                  <a:outerShdw blurRad="38100" dist="38100" dir="2700000" algn="tl">
                    <a:srgbClr val="000000">
                      <a:alpha val="43137"/>
                    </a:srgbClr>
                  </a:outerShdw>
                </a:effectLst>
                <a:latin typeface="Bodoni MT" pitchFamily="18" charset="0"/>
                <a:cs typeface="Calibri" panose="020F0502020204030204" pitchFamily="34" charset="0"/>
              </a:rPr>
              <a:t>Our Future Bodies</a:t>
            </a:r>
            <a:r>
              <a:rPr lang="en-US" sz="3600" b="1" dirty="0" smtClean="0">
                <a:ln w="10160">
                  <a:solidFill>
                    <a:schemeClr val="accent5"/>
                  </a:solidFill>
                  <a:prstDash val="solid"/>
                </a:ln>
                <a:solidFill>
                  <a:srgbClr val="FFFF00"/>
                </a:solidFill>
                <a:effectLst>
                  <a:outerShdw blurRad="38100" dist="38100" dir="2700000" algn="tl">
                    <a:srgbClr val="000000">
                      <a:alpha val="43137"/>
                    </a:srgbClr>
                  </a:outerShdw>
                </a:effectLst>
                <a:latin typeface="Bodoni MT" pitchFamily="18" charset="0"/>
                <a:cs typeface="Calibri" panose="020F0502020204030204" pitchFamily="34" charset="0"/>
              </a:rPr>
              <a:t>”</a:t>
            </a:r>
            <a:endParaRPr lang="en-US" sz="3600" b="1" dirty="0">
              <a:ln w="10160">
                <a:solidFill>
                  <a:schemeClr val="accent5"/>
                </a:solidFill>
                <a:prstDash val="solid"/>
              </a:ln>
              <a:solidFill>
                <a:srgbClr val="FFFF00"/>
              </a:solidFill>
              <a:effectLst>
                <a:outerShdw blurRad="38100" dist="38100" dir="2700000" algn="tl">
                  <a:srgbClr val="000000">
                    <a:alpha val="43137"/>
                  </a:srgbClr>
                </a:outerShdw>
              </a:effectLst>
              <a:latin typeface="Bodoni MT" pitchFamily="18" charset="0"/>
              <a:cs typeface="Calibri" panose="020F050202020403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1000"/>
                                        <p:tgtEl>
                                          <p:spTgt spid="3"/>
                                        </p:tgtEl>
                                      </p:cBhvr>
                                    </p:animEffect>
                                  </p:childTnLst>
                                </p:cTn>
                              </p:par>
                            </p:childTnLst>
                          </p:cTn>
                        </p:par>
                        <p:par>
                          <p:cTn id="8" fill="hold">
                            <p:stCondLst>
                              <p:cond delay="1000"/>
                            </p:stCondLst>
                            <p:childTnLst>
                              <p:par>
                                <p:cTn id="9" presetID="8" presetClass="entr" presetSubtype="32" fill="hold" nodeType="afterEffect">
                                  <p:stCondLst>
                                    <p:cond delay="2000"/>
                                  </p:stCondLst>
                                  <p:childTnLst>
                                    <p:set>
                                      <p:cBhvr>
                                        <p:cTn id="10" dur="1" fill="hold">
                                          <p:stCondLst>
                                            <p:cond delay="0"/>
                                          </p:stCondLst>
                                        </p:cTn>
                                        <p:tgtEl>
                                          <p:spTgt spid="4"/>
                                        </p:tgtEl>
                                        <p:attrNameLst>
                                          <p:attrName>style.visibility</p:attrName>
                                        </p:attrNameLst>
                                      </p:cBhvr>
                                      <p:to>
                                        <p:strVal val="visible"/>
                                      </p:to>
                                    </p:set>
                                    <p:animEffect transition="in" filter="diamond(out)">
                                      <p:cBhvr>
                                        <p:cTn id="11" dur="1000"/>
                                        <p:tgtEl>
                                          <p:spTgt spid="4"/>
                                        </p:tgtEl>
                                      </p:cBhvr>
                                    </p:animEffect>
                                  </p:childTnLst>
                                </p:cTn>
                              </p:par>
                            </p:childTnLst>
                          </p:cTn>
                        </p:par>
                        <p:par>
                          <p:cTn id="12" fill="hold">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0"/>
            <a:ext cx="8534400" cy="646331"/>
          </a:xfrm>
          <a:prstGeom prst="rect">
            <a:avLst/>
          </a:prstGeom>
          <a:solidFill>
            <a:srgbClr val="00B0F0"/>
          </a:solidFill>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13 December 2023</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First Corinthians</a:t>
            </a:r>
            <a:endParaRPr lang="en-US" sz="3000" b="1"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133601"/>
            <a:ext cx="8534400" cy="2923877"/>
          </a:xfrm>
          <a:prstGeom prst="rect">
            <a:avLst/>
          </a:prstGeom>
          <a:noFill/>
        </p:spPr>
        <p:txBody>
          <a:bodyPr wrap="square" lIns="0" tIns="91440" rIns="0" bIns="91440" rtlCol="0">
            <a:spAutoFit/>
          </a:bodyPr>
          <a:lstStyle/>
          <a:p>
            <a:pPr marL="274320" indent="-274320">
              <a:spcAft>
                <a:spcPts val="2400"/>
              </a:spcAft>
            </a:pPr>
            <a:r>
              <a:rPr lang="en-US" sz="3200" b="1" dirty="0" smtClean="0">
                <a:solidFill>
                  <a:srgbClr val="FF0000"/>
                </a:solidFill>
                <a:latin typeface="Britannic Bold" pitchFamily="34" charset="0"/>
              </a:rPr>
              <a:t>	</a:t>
            </a:r>
            <a:r>
              <a:rPr lang="en-US" sz="3000" b="1" dirty="0" smtClean="0">
                <a:solidFill>
                  <a:srgbClr val="FF0000"/>
                </a:solidFill>
                <a:latin typeface="Britannic Bold" pitchFamily="34" charset="0"/>
              </a:rPr>
              <a:t>Before next class, read the below chapters in the </a:t>
            </a:r>
            <a:r>
              <a:rPr lang="en-US" sz="3000" b="1" dirty="0" err="1" smtClean="0">
                <a:solidFill>
                  <a:srgbClr val="FF0000"/>
                </a:solidFill>
                <a:latin typeface="Britannic Bold" pitchFamily="34" charset="0"/>
              </a:rPr>
              <a:t>NKJV</a:t>
            </a:r>
            <a:r>
              <a:rPr lang="en-US" sz="3000" b="1" dirty="0" smtClean="0">
                <a:solidFill>
                  <a:srgbClr val="FF0000"/>
                </a:solidFill>
                <a:latin typeface="Britannic Bold" pitchFamily="34" charset="0"/>
              </a:rPr>
              <a:t> and in one other versions of the Bible, i.e., </a:t>
            </a:r>
            <a:r>
              <a:rPr lang="en-US" sz="3000" b="1" dirty="0" err="1" smtClean="0">
                <a:solidFill>
                  <a:srgbClr val="FF0000"/>
                </a:solidFill>
                <a:latin typeface="Britannic Bold" pitchFamily="34" charset="0"/>
              </a:rPr>
              <a:t>KJV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NRSV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NIV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CEV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etc</a:t>
            </a:r>
            <a:r>
              <a:rPr lang="en-US" sz="3000" b="1" dirty="0" smtClean="0">
                <a:solidFill>
                  <a:srgbClr val="FF0000"/>
                </a:solidFill>
                <a:latin typeface="Britannic Bold" pitchFamily="34" charset="0"/>
              </a:rPr>
              <a:t> …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Chapter 15:50 – 58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“The Greatest Mystery Ever Told”</a:t>
            </a:r>
            <a:endParaRPr lang="en-US" sz="2800" b="1" dirty="0" smtClean="0">
              <a:solidFill>
                <a:prstClr val="black"/>
              </a:solidFill>
              <a:latin typeface="Cambria" pitchFamily="18" charset="0"/>
            </a:endParaRPr>
          </a:p>
        </p:txBody>
      </p:sp>
      <p:pic>
        <p:nvPicPr>
          <p:cNvPr id="5" name="Picture 4" descr="question"/>
          <p:cNvPicPr>
            <a:picLocks noChangeAspect="1" noChangeArrowheads="1"/>
          </p:cNvPicPr>
          <p:nvPr/>
        </p:nvPicPr>
        <p:blipFill>
          <a:blip r:embed="rId3" cstate="print"/>
          <a:srcRect/>
          <a:stretch>
            <a:fillRect/>
          </a:stretch>
        </p:blipFill>
        <p:spPr bwMode="auto">
          <a:xfrm>
            <a:off x="3810000" y="5105400"/>
            <a:ext cx="1752600" cy="1519879"/>
          </a:xfrm>
          <a:prstGeom prst="rect">
            <a:avLst/>
          </a:prstGeom>
          <a:ln>
            <a:noFill/>
          </a:ln>
          <a:effectLst>
            <a:outerShdw blurRad="190500" algn="tl" rotWithShape="0">
              <a:srgbClr val="000000">
                <a:alpha val="70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31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41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51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par>
                          <p:cTn id="29" fill="hold">
                            <p:stCondLst>
                              <p:cond delay="6100"/>
                            </p:stCondLst>
                            <p:childTnLst>
                              <p:par>
                                <p:cTn id="30" presetID="8" presetClass="entr" presetSubtype="32" fill="hold" nodeType="afterEffect">
                                  <p:stCondLst>
                                    <p:cond delay="1000"/>
                                  </p:stCondLst>
                                  <p:childTnLst>
                                    <p:set>
                                      <p:cBhvr>
                                        <p:cTn id="31" dur="1" fill="hold">
                                          <p:stCondLst>
                                            <p:cond delay="0"/>
                                          </p:stCondLst>
                                        </p:cTn>
                                        <p:tgtEl>
                                          <p:spTgt spid="5"/>
                                        </p:tgtEl>
                                        <p:attrNameLst>
                                          <p:attrName>style.visibility</p:attrName>
                                        </p:attrNameLst>
                                      </p:cBhvr>
                                      <p:to>
                                        <p:strVal val="visible"/>
                                      </p:to>
                                    </p:set>
                                    <p:animEffect transition="in" filter="diamond(out)">
                                      <p:cBhvr>
                                        <p:cTn id="3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8589" y="1107888"/>
            <a:ext cx="8641976" cy="5355312"/>
          </a:xfrm>
          <a:prstGeom prst="rect">
            <a:avLst/>
          </a:prstGeom>
          <a:noFill/>
          <a:effectLst/>
        </p:spPr>
        <p:txBody>
          <a:bodyPr wrap="square" rtlCol="0">
            <a:spAutoFit/>
          </a:bodyPr>
          <a:lstStyle/>
          <a:p>
            <a:pPr indent="457200"/>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a:t>
            </a:r>
            <a:r>
              <a:rPr lang="en-US" sz="2400" b="1" dirty="0" smtClean="0">
                <a:latin typeface="Cambria" panose="02040503050406030204" pitchFamily="18" charset="0"/>
                <a:ea typeface="Cambria" panose="02040503050406030204" pitchFamily="18" charset="0"/>
              </a:rPr>
              <a:t>opens our lesson by reminding us that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 </a:t>
            </a:r>
            <a:r>
              <a:rPr lang="en-US" sz="2400" b="1" dirty="0" smtClean="0">
                <a:latin typeface="Cambria" panose="02040503050406030204" pitchFamily="18" charset="0"/>
                <a:ea typeface="Cambria" panose="02040503050406030204" pitchFamily="18" charset="0"/>
              </a:rPr>
              <a:t>The biblical teaching concerning the resurrection of our bodies is one of those issues with more ellipses than periods, more question marks than exclamation points. </a:t>
            </a:r>
            <a:endParaRPr lang="en-US" sz="2400" b="1" i="1" dirty="0" smtClean="0">
              <a:latin typeface="Cambria" panose="02040503050406030204" pitchFamily="18" charset="0"/>
              <a:ea typeface="Cambria" panose="02040503050406030204" pitchFamily="18" charset="0"/>
            </a:endParaRPr>
          </a:p>
          <a:p>
            <a:pPr indent="457200"/>
            <a:endParaRPr lang="en-US" sz="1000" b="1" dirty="0" smtClean="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For example, what </a:t>
            </a:r>
            <a:r>
              <a:rPr lang="en-US" sz="2400" b="1" dirty="0">
                <a:latin typeface="Cambria" panose="02040503050406030204" pitchFamily="18" charset="0"/>
                <a:ea typeface="Cambria" panose="02040503050406030204" pitchFamily="18" charset="0"/>
              </a:rPr>
              <a:t>about </a:t>
            </a:r>
            <a:r>
              <a:rPr lang="en-US" sz="2400" b="1" dirty="0" smtClean="0">
                <a:latin typeface="Cambria" panose="02040503050406030204" pitchFamily="18" charset="0"/>
                <a:ea typeface="Cambria" panose="02040503050406030204" pitchFamily="18" charset="0"/>
              </a:rPr>
              <a:t>infants, will they be resurrected as babies or adults? What happens to the bodies of those who have been cremated, dismembered, or lost at sea?</a:t>
            </a:r>
          </a:p>
          <a:p>
            <a:pPr indent="457200"/>
            <a:endParaRPr lang="en-US" sz="10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If we let it happen, the chain of questions can go on endlessly. Most of our questions stem from a lack of knowledge about the biblical doctrine of resurrection. </a:t>
            </a:r>
          </a:p>
          <a:p>
            <a:pPr indent="457200"/>
            <a:endParaRPr lang="en-US" sz="10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Scripture lays before us in simple yet profound way answers to the most important questions concerning life, death, and the resurrection. </a:t>
            </a:r>
            <a:endParaRPr lang="en-US" sz="1000" b="1" dirty="0" smtClean="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 </a:t>
            </a:r>
            <a:r>
              <a:rPr lang="en-US" sz="32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42749417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8589" y="1107888"/>
            <a:ext cx="8641976" cy="5355312"/>
          </a:xfrm>
          <a:prstGeom prst="rect">
            <a:avLst/>
          </a:prstGeom>
          <a:noFill/>
          <a:effectLst/>
        </p:spPr>
        <p:txBody>
          <a:bodyPr wrap="square" rtlCol="0">
            <a:spAutoFit/>
          </a:bodyPr>
          <a:lstStyle/>
          <a:p>
            <a:pPr indent="457200"/>
            <a:r>
              <a:rPr lang="en-US" sz="2400" b="1" dirty="0" smtClean="0">
                <a:latin typeface="Cambria" panose="02040503050406030204" pitchFamily="18" charset="0"/>
                <a:ea typeface="Cambria" panose="02040503050406030204" pitchFamily="18" charset="0"/>
              </a:rPr>
              <a:t>It doesn’t attempt to respond to all of our “yeah, buts,” our far-fetched hypotheticals, or the speculative conjuring of inquisitive minds. </a:t>
            </a:r>
            <a:endParaRPr lang="en-US" sz="2400" b="1" i="1" dirty="0" smtClean="0">
              <a:latin typeface="Cambria" panose="02040503050406030204" pitchFamily="18" charset="0"/>
              <a:ea typeface="Cambria" panose="02040503050406030204" pitchFamily="18" charset="0"/>
            </a:endParaRPr>
          </a:p>
          <a:p>
            <a:pPr indent="457200"/>
            <a:endParaRPr lang="en-US" sz="1000" b="1" dirty="0" smtClean="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And Scripture doesn’t go out of its way to satisfy the snide scoffing of a skeptical critic, whose goal is not understanding but ridicule. </a:t>
            </a:r>
          </a:p>
          <a:p>
            <a:pPr indent="457200"/>
            <a:endParaRPr lang="en-US" sz="10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Though Scripture does not provide a complete treatise on the resurrection.  Paul’s prolonged discourse in verses 15:35-49 does point us to a better understanding of the nature of the resurrection body. </a:t>
            </a:r>
          </a:p>
          <a:p>
            <a:pPr indent="457200"/>
            <a:endParaRPr lang="en-US" sz="10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Although his answers don’t give us all the specifics, they do give us general principles about our future bodies and a deeper understanding of the value of our present ones. </a:t>
            </a:r>
            <a:endParaRPr lang="en-US" sz="1000" b="1" dirty="0" smtClean="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 </a:t>
            </a:r>
            <a:r>
              <a:rPr lang="en-US" sz="32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227442690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5482" y="1206500"/>
            <a:ext cx="8529918" cy="5078313"/>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400" b="1" baseline="30000" dirty="0" smtClean="0">
                <a:latin typeface="Georgia" panose="02040502050405020303" pitchFamily="18" charset="0"/>
              </a:rPr>
              <a:t>35</a:t>
            </a:r>
            <a:r>
              <a:rPr lang="en-US" sz="2400" i="1" dirty="0" smtClean="0">
                <a:latin typeface="Georgia" panose="02040502050405020303" pitchFamily="18" charset="0"/>
              </a:rPr>
              <a:t>But </a:t>
            </a:r>
            <a:r>
              <a:rPr lang="en-US" sz="2400" i="1" dirty="0">
                <a:latin typeface="Georgia" panose="02040502050405020303" pitchFamily="18" charset="0"/>
              </a:rPr>
              <a:t>someone will say, “How are the dead raised up?  And with what body do they come?”  </a:t>
            </a:r>
            <a:r>
              <a:rPr lang="en-US" sz="2400" b="1" baseline="30000" dirty="0" smtClean="0">
                <a:latin typeface="Georgia" panose="02040502050405020303" pitchFamily="18" charset="0"/>
              </a:rPr>
              <a:t>36</a:t>
            </a:r>
            <a:r>
              <a:rPr lang="en-US" sz="2400" i="1" dirty="0" smtClean="0">
                <a:latin typeface="Georgia" panose="02040502050405020303" pitchFamily="18" charset="0"/>
              </a:rPr>
              <a:t>Foolish </a:t>
            </a:r>
            <a:r>
              <a:rPr lang="en-US" sz="2400" i="1" dirty="0">
                <a:latin typeface="Georgia" panose="02040502050405020303" pitchFamily="18" charset="0"/>
              </a:rPr>
              <a:t>one, what you sow is not made alive unless it dies.  </a:t>
            </a:r>
            <a:r>
              <a:rPr lang="en-US" sz="2400" b="1" baseline="30000" dirty="0" smtClean="0">
                <a:latin typeface="Georgia" panose="02040502050405020303" pitchFamily="18" charset="0"/>
              </a:rPr>
              <a:t>37</a:t>
            </a:r>
            <a:r>
              <a:rPr lang="en-US" sz="2400" i="1" dirty="0" smtClean="0">
                <a:latin typeface="Georgia" panose="02040502050405020303" pitchFamily="18" charset="0"/>
              </a:rPr>
              <a:t>And </a:t>
            </a:r>
            <a:r>
              <a:rPr lang="en-US" sz="2400" i="1" dirty="0">
                <a:latin typeface="Georgia" panose="02040502050405020303" pitchFamily="18" charset="0"/>
              </a:rPr>
              <a:t>what you sow, you do not sow that body that shall be, but mere grain—perhaps wheat or some other grain.  </a:t>
            </a:r>
            <a:r>
              <a:rPr lang="en-US" sz="2400" b="1" baseline="30000" dirty="0" smtClean="0">
                <a:latin typeface="Georgia" panose="02040502050405020303" pitchFamily="18" charset="0"/>
              </a:rPr>
              <a:t>38</a:t>
            </a:r>
            <a:r>
              <a:rPr lang="en-US" sz="2400" i="1" dirty="0" smtClean="0">
                <a:latin typeface="Georgia" panose="02040502050405020303" pitchFamily="18" charset="0"/>
              </a:rPr>
              <a:t>But </a:t>
            </a:r>
            <a:r>
              <a:rPr lang="en-US" sz="2400" i="1" dirty="0">
                <a:latin typeface="Georgia" panose="02040502050405020303" pitchFamily="18" charset="0"/>
              </a:rPr>
              <a:t>God gives it a body as He pleases, and to each seed its own body.  </a:t>
            </a:r>
            <a:r>
              <a:rPr lang="en-US" sz="2400" b="1" baseline="30000" dirty="0" smtClean="0">
                <a:latin typeface="Georgia" panose="02040502050405020303" pitchFamily="18" charset="0"/>
              </a:rPr>
              <a:t>39</a:t>
            </a:r>
            <a:r>
              <a:rPr lang="en-US" sz="2400" i="1" dirty="0" smtClean="0">
                <a:latin typeface="Georgia" panose="02040502050405020303" pitchFamily="18" charset="0"/>
              </a:rPr>
              <a:t>All </a:t>
            </a:r>
            <a:r>
              <a:rPr lang="en-US" sz="2400" i="1" dirty="0">
                <a:latin typeface="Georgia" panose="02040502050405020303" pitchFamily="18" charset="0"/>
              </a:rPr>
              <a:t>flesh is not the same flesh, but there is one kind of flesh of men, another flesh of animals, another of fish, and another of birds.  </a:t>
            </a:r>
            <a:r>
              <a:rPr lang="en-US" sz="2400" b="1" baseline="30000" dirty="0" smtClean="0">
                <a:latin typeface="Georgia" panose="02040502050405020303" pitchFamily="18" charset="0"/>
              </a:rPr>
              <a:t>40</a:t>
            </a:r>
            <a:r>
              <a:rPr lang="en-US" sz="2400" i="1" dirty="0" smtClean="0">
                <a:latin typeface="Georgia" panose="02040502050405020303" pitchFamily="18" charset="0"/>
              </a:rPr>
              <a:t>There </a:t>
            </a:r>
            <a:r>
              <a:rPr lang="en-US" sz="2400" i="1" dirty="0">
                <a:latin typeface="Georgia" panose="02040502050405020303" pitchFamily="18" charset="0"/>
              </a:rPr>
              <a:t>are also celestial bodies and terrestrial bodies; but the glory of the celestial is one, and the glory of the terrestrial is another.  </a:t>
            </a:r>
            <a:r>
              <a:rPr lang="en-US" sz="2400" b="1" baseline="30000" dirty="0" smtClean="0">
                <a:latin typeface="Georgia" panose="02040502050405020303" pitchFamily="18" charset="0"/>
              </a:rPr>
              <a:t>41</a:t>
            </a:r>
            <a:r>
              <a:rPr lang="en-US" sz="2400" i="1" dirty="0" smtClean="0">
                <a:latin typeface="Georgia" panose="02040502050405020303" pitchFamily="18" charset="0"/>
              </a:rPr>
              <a:t>There </a:t>
            </a:r>
            <a:r>
              <a:rPr lang="en-US" sz="2400" i="1" dirty="0">
                <a:latin typeface="Georgia" panose="02040502050405020303" pitchFamily="18" charset="0"/>
              </a:rPr>
              <a:t>is one glory of the sun, another glory of the moon, and another glory of the stars; for one star differs from another star in glory.</a:t>
            </a: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15:35-41</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9913788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15:35-41</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143000"/>
            <a:ext cx="8601635" cy="498598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Some in the church at Corinth had accepted the gospel of Jesus Christ’s death and resurrection, when it came to their own resurrection, their confidence teetered. </a:t>
            </a:r>
            <a:endParaRPr lang="en-US" sz="2400" b="1" dirty="0" smtClean="0">
              <a:effectLst>
                <a:outerShdw blurRad="38100" dist="38100" dir="2700000" algn="tl">
                  <a:srgbClr val="000000">
                    <a:alpha val="43137"/>
                  </a:srgbClr>
                </a:outerShdw>
              </a:effectLst>
              <a:latin typeface="Cambria" pitchFamily="18" charset="0"/>
            </a:endParaRPr>
          </a:p>
          <a:p>
            <a:pPr indent="457200">
              <a:spcAft>
                <a:spcPts val="1200"/>
              </a:spcAft>
            </a:pPr>
            <a:r>
              <a:rPr lang="en-US" sz="2400" b="1" dirty="0" smtClean="0">
                <a:latin typeface="Cambria" pitchFamily="18" charset="0"/>
              </a:rPr>
              <a:t>After all, Jesus is the unique </a:t>
            </a:r>
            <a:r>
              <a:rPr lang="en-US" sz="2400" b="1" i="1" dirty="0" smtClean="0">
                <a:effectLst>
                  <a:outerShdw blurRad="38100" dist="38100" dir="2700000" algn="tl">
                    <a:srgbClr val="000000">
                      <a:alpha val="43137"/>
                    </a:srgbClr>
                  </a:outerShdw>
                </a:effectLst>
                <a:latin typeface="Cambria" pitchFamily="18" charset="0"/>
              </a:rPr>
              <a:t>God-man </a:t>
            </a:r>
            <a:r>
              <a:rPr lang="en-US" sz="2400" b="1" dirty="0" smtClean="0">
                <a:latin typeface="Cambria" pitchFamily="18" charset="0"/>
              </a:rPr>
              <a:t>and we are mere humans. Perhaps, they thought Jesus fit into a completely different category from “</a:t>
            </a:r>
            <a:r>
              <a:rPr lang="en-US" sz="2400" b="1" i="1" dirty="0" smtClean="0">
                <a:effectLst>
                  <a:outerShdw blurRad="38100" dist="38100" dir="2700000" algn="tl">
                    <a:srgbClr val="000000">
                      <a:alpha val="43137"/>
                    </a:srgbClr>
                  </a:outerShdw>
                </a:effectLst>
                <a:latin typeface="Cambria" pitchFamily="18" charset="0"/>
              </a:rPr>
              <a:t>mere humans</a:t>
            </a:r>
            <a:r>
              <a:rPr lang="en-US" sz="2400" b="1" dirty="0" smtClean="0">
                <a:latin typeface="Cambria" pitchFamily="18" charset="0"/>
              </a:rPr>
              <a:t>.” </a:t>
            </a:r>
          </a:p>
          <a:p>
            <a:pPr indent="457200">
              <a:spcAft>
                <a:spcPts val="1200"/>
              </a:spcAft>
            </a:pPr>
            <a:r>
              <a:rPr lang="en-US" sz="2400" b="1" dirty="0" smtClean="0">
                <a:latin typeface="Cambria" pitchFamily="18" charset="0"/>
              </a:rPr>
              <a:t>Or maybe they viewed Jesus’ resurrection not as the  actual redemption and perfection of His physical body, but as a “</a:t>
            </a:r>
            <a:r>
              <a:rPr lang="en-US" sz="2400" b="1" i="1" dirty="0" smtClean="0">
                <a:effectLst>
                  <a:outerShdw blurRad="38100" dist="38100" dir="2700000" algn="tl">
                    <a:srgbClr val="000000">
                      <a:alpha val="43137"/>
                    </a:srgbClr>
                  </a:outerShdw>
                </a:effectLst>
                <a:latin typeface="Cambria" pitchFamily="18" charset="0"/>
              </a:rPr>
              <a:t>rising</a:t>
            </a:r>
            <a:r>
              <a:rPr lang="en-US" sz="2400" b="1" dirty="0" smtClean="0">
                <a:latin typeface="Cambria" pitchFamily="18" charset="0"/>
              </a:rPr>
              <a:t>” of His spirit for the earth to heaven. </a:t>
            </a:r>
          </a:p>
          <a:p>
            <a:pPr indent="457200">
              <a:spcAft>
                <a:spcPts val="1200"/>
              </a:spcAft>
            </a:pPr>
            <a:r>
              <a:rPr lang="en-US" sz="2400" b="1" dirty="0" smtClean="0">
                <a:latin typeface="Cambria" pitchFamily="18" charset="0"/>
              </a:rPr>
              <a:t>Or perhaps they redefined the nature of Christ’s resurrection body to make it far more spiritual than physical.</a:t>
            </a:r>
          </a:p>
        </p:txBody>
      </p:sp>
    </p:spTree>
    <p:extLst>
      <p:ext uri="{BB962C8B-B14F-4D97-AF65-F5344CB8AC3E}">
        <p14:creationId xmlns:p14="http://schemas.microsoft.com/office/powerpoint/2010/main" xmlns="" val="256469106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15:35-41</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143000"/>
            <a:ext cx="8601635" cy="535531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Whatever logic they followed that led them to denying and downplaying the reality of the resurrection of believers, it had gained enough of a following for Paul to address their confusion by answering </a:t>
            </a:r>
            <a:r>
              <a:rPr lang="en-US" sz="2400" b="1" i="1" u="sng" dirty="0" smtClean="0">
                <a:latin typeface="Cambria" pitchFamily="18" charset="0"/>
              </a:rPr>
              <a:t>two</a:t>
            </a:r>
            <a:r>
              <a:rPr lang="en-US" sz="2400" b="1" dirty="0" smtClean="0">
                <a:latin typeface="Cambria" pitchFamily="18" charset="0"/>
              </a:rPr>
              <a:t> </a:t>
            </a:r>
            <a:r>
              <a:rPr lang="en-US" sz="2400" b="1" i="1" u="sng" dirty="0" smtClean="0">
                <a:latin typeface="Cambria" pitchFamily="18" charset="0"/>
              </a:rPr>
              <a:t>nagging</a:t>
            </a:r>
            <a:r>
              <a:rPr lang="en-US" sz="2400" b="1" dirty="0" smtClean="0">
                <a:latin typeface="Cambria" pitchFamily="18" charset="0"/>
              </a:rPr>
              <a:t> </a:t>
            </a:r>
            <a:r>
              <a:rPr lang="en-US" sz="2400" b="1" i="1" u="sng" dirty="0" smtClean="0">
                <a:latin typeface="Cambria" pitchFamily="18" charset="0"/>
              </a:rPr>
              <a:t>questions</a:t>
            </a:r>
            <a:r>
              <a:rPr lang="en-US" sz="2400" b="1" dirty="0" smtClean="0">
                <a:latin typeface="Cambria" pitchFamily="18" charset="0"/>
              </a:rPr>
              <a:t>:</a:t>
            </a:r>
            <a:endParaRPr lang="en-US" sz="2400" b="1" dirty="0" smtClean="0">
              <a:effectLst>
                <a:outerShdw blurRad="38100" dist="38100" dir="2700000" algn="tl">
                  <a:srgbClr val="000000">
                    <a:alpha val="43137"/>
                  </a:srgbClr>
                </a:outerShdw>
              </a:effectLst>
              <a:latin typeface="Cambria" pitchFamily="18" charset="0"/>
            </a:endParaRPr>
          </a:p>
          <a:p>
            <a:pPr indent="457200">
              <a:spcAft>
                <a:spcPts val="1200"/>
              </a:spcAft>
            </a:pPr>
            <a:r>
              <a:rPr lang="en-US" sz="2400" b="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How are the dead raised?</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And with what kind of body do they come?</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15:35</a:t>
            </a:r>
            <a:r>
              <a:rPr lang="en-US" sz="2400" b="1" dirty="0" smtClean="0">
                <a:latin typeface="Cambria" pitchFamily="18" charset="0"/>
              </a:rPr>
              <a:t>).  Paul dismisses the </a:t>
            </a:r>
            <a:r>
              <a:rPr lang="en-US" sz="2400" b="1" i="1" u="sng" dirty="0" smtClean="0">
                <a:effectLst>
                  <a:outerShdw blurRad="38100" dist="38100" dir="2700000" algn="tl">
                    <a:srgbClr val="000000">
                      <a:alpha val="43137"/>
                    </a:srgbClr>
                  </a:outerShdw>
                </a:effectLst>
                <a:latin typeface="Cambria" pitchFamily="18" charset="0"/>
              </a:rPr>
              <a:t>first</a:t>
            </a:r>
            <a:r>
              <a:rPr lang="en-US" sz="2400" b="1" i="1" dirty="0" smtClean="0">
                <a:latin typeface="Cambria" pitchFamily="18" charset="0"/>
              </a:rPr>
              <a:t> </a:t>
            </a:r>
            <a:r>
              <a:rPr lang="en-US" sz="2400" b="1" i="1" u="sng" dirty="0" smtClean="0">
                <a:effectLst>
                  <a:outerShdw blurRad="38100" dist="38100" dir="2700000" algn="tl">
                    <a:srgbClr val="000000">
                      <a:alpha val="43137"/>
                    </a:srgbClr>
                  </a:outerShdw>
                </a:effectLst>
                <a:latin typeface="Cambria" pitchFamily="18" charset="0"/>
              </a:rPr>
              <a:t>question </a:t>
            </a:r>
            <a:r>
              <a:rPr lang="en-US" sz="2400" b="1" dirty="0" smtClean="0">
                <a:latin typeface="Cambria" pitchFamily="18" charset="0"/>
              </a:rPr>
              <a:t>with one sharp rebuke: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What a foolish question</a:t>
            </a:r>
            <a:r>
              <a:rPr lang="en-US" sz="2400" b="1" i="1" dirty="0" smtClean="0">
                <a:latin typeface="Cambria" pitchFamily="18" charset="0"/>
              </a:rPr>
              <a: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15:36</a:t>
            </a:r>
            <a:r>
              <a:rPr lang="en-US" sz="2400" b="1" dirty="0" smtClean="0">
                <a:latin typeface="Cambria" pitchFamily="18" charset="0"/>
              </a:rPr>
              <a:t>).  </a:t>
            </a:r>
          </a:p>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rPr>
              <a:t>Swindoll says </a:t>
            </a:r>
            <a:r>
              <a:rPr lang="en-US" sz="2400" b="1" dirty="0" smtClean="0">
                <a:latin typeface="Cambria" pitchFamily="18" charset="0"/>
              </a:rPr>
              <a:t>“When it comes to the miracle of the resurrection of the dead, asking </a:t>
            </a:r>
            <a:r>
              <a:rPr lang="en-US" sz="2400" b="1" i="1" dirty="0" smtClean="0">
                <a:effectLst>
                  <a:outerShdw blurRad="38100" dist="38100" dir="2700000" algn="tl">
                    <a:srgbClr val="000000">
                      <a:alpha val="43137"/>
                    </a:srgbClr>
                  </a:outerShdw>
                </a:effectLst>
                <a:latin typeface="Cambria" pitchFamily="18" charset="0"/>
              </a:rPr>
              <a:t>how</a:t>
            </a:r>
            <a:r>
              <a:rPr lang="en-US" sz="2400" b="1" dirty="0" smtClean="0">
                <a:latin typeface="Cambria" pitchFamily="18" charset="0"/>
              </a:rPr>
              <a:t> God is able to do something reveals either a lack of understanding of God,    or a complete absence of faith in God’s omnipotence.” </a:t>
            </a:r>
          </a:p>
          <a:p>
            <a:pPr indent="457200">
              <a:spcAft>
                <a:spcPts val="1200"/>
              </a:spcAft>
            </a:pPr>
            <a:r>
              <a:rPr lang="en-US" sz="2400" b="1" dirty="0" smtClean="0">
                <a:latin typeface="Cambria" pitchFamily="18" charset="0"/>
              </a:rPr>
              <a:t>God can do whatever he pleases!  Jesus clearly taught, “</a:t>
            </a:r>
            <a:r>
              <a:rPr lang="en-US" sz="2400" b="1" i="1" dirty="0" smtClean="0">
                <a:effectLst>
                  <a:outerShdw blurRad="38100" dist="38100" dir="2700000" algn="tl">
                    <a:srgbClr val="000000">
                      <a:alpha val="43137"/>
                    </a:srgbClr>
                  </a:outerShdw>
                </a:effectLst>
                <a:latin typeface="Cambria" pitchFamily="18" charset="0"/>
              </a:rPr>
              <a:t>With God all things are possible</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Matt. 19:26; 22:29</a:t>
            </a:r>
            <a:r>
              <a:rPr lang="en-US" sz="2400" b="1" dirty="0" smtClean="0">
                <a:latin typeface="Cambria" pitchFamily="18" charset="0"/>
              </a:rPr>
              <a:t>).  </a:t>
            </a:r>
          </a:p>
        </p:txBody>
      </p:sp>
    </p:spTree>
    <p:extLst>
      <p:ext uri="{BB962C8B-B14F-4D97-AF65-F5344CB8AC3E}">
        <p14:creationId xmlns:p14="http://schemas.microsoft.com/office/powerpoint/2010/main" xmlns="" val="286960142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15:35-41</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143000"/>
            <a:ext cx="8601635" cy="461664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a:t>
            </a:r>
            <a:r>
              <a:rPr lang="en-US" sz="2400" b="1" i="1" u="sng" dirty="0" smtClean="0">
                <a:effectLst>
                  <a:outerShdw blurRad="38100" dist="38100" dir="2700000" algn="tl">
                    <a:srgbClr val="000000">
                      <a:alpha val="43137"/>
                    </a:srgbClr>
                  </a:outerShdw>
                </a:effectLst>
                <a:latin typeface="Cambria" pitchFamily="18" charset="0"/>
              </a:rPr>
              <a:t>second</a:t>
            </a:r>
            <a:r>
              <a:rPr lang="en-US" sz="2400" b="1" i="1" dirty="0" smtClean="0">
                <a:latin typeface="Cambria" pitchFamily="18" charset="0"/>
              </a:rPr>
              <a:t> </a:t>
            </a:r>
            <a:r>
              <a:rPr lang="en-US" sz="2400" b="1" i="1" u="sng" dirty="0" smtClean="0">
                <a:effectLst>
                  <a:outerShdw blurRad="38100" dist="38100" dir="2700000" algn="tl">
                    <a:srgbClr val="000000">
                      <a:alpha val="43137"/>
                    </a:srgbClr>
                  </a:outerShdw>
                </a:effectLst>
                <a:latin typeface="Cambria" pitchFamily="18" charset="0"/>
              </a:rPr>
              <a:t>question</a:t>
            </a:r>
            <a:r>
              <a:rPr lang="en-US" sz="2400" b="1" dirty="0" smtClean="0">
                <a:latin typeface="Cambria" pitchFamily="18" charset="0"/>
              </a:rPr>
              <a:t> may seem to be a little more reasonable, as it deals with an understandable curiosity about the nature of our resurrected bodies. </a:t>
            </a:r>
            <a:endParaRPr lang="en-US" sz="2400" b="1" dirty="0" smtClean="0">
              <a:effectLst>
                <a:outerShdw blurRad="38100" dist="38100" dir="2700000" algn="tl">
                  <a:srgbClr val="000000">
                    <a:alpha val="43137"/>
                  </a:srgbClr>
                </a:outerShdw>
              </a:effectLst>
              <a:latin typeface="Cambria" pitchFamily="18" charset="0"/>
            </a:endParaRPr>
          </a:p>
          <a:p>
            <a:pPr indent="457200">
              <a:spcAft>
                <a:spcPts val="1200"/>
              </a:spcAft>
            </a:pPr>
            <a:r>
              <a:rPr lang="en-US" sz="2400" b="1" dirty="0" smtClean="0">
                <a:latin typeface="Cambria" pitchFamily="18" charset="0"/>
              </a:rPr>
              <a:t>Though Paul doesn’t give a comprehensive explanation of the resurrection, he does provide sufficient details to put the Corinthians’ questions to rest</a:t>
            </a:r>
            <a:r>
              <a:rPr lang="en-US" sz="2400" b="1" dirty="0">
                <a:latin typeface="Cambria" pitchFamily="18" charset="0"/>
              </a:rPr>
              <a:t>. </a:t>
            </a:r>
            <a:endParaRPr lang="en-US" sz="2400" b="1" dirty="0" smtClean="0">
              <a:latin typeface="Cambria" pitchFamily="18" charset="0"/>
            </a:endParaRPr>
          </a:p>
          <a:p>
            <a:pPr indent="457200">
              <a:spcAft>
                <a:spcPts val="1200"/>
              </a:spcAft>
            </a:pPr>
            <a:r>
              <a:rPr lang="en-US" sz="2400" b="1" dirty="0" smtClean="0">
                <a:latin typeface="Cambria" pitchFamily="18" charset="0"/>
              </a:rPr>
              <a:t>Using analogies and contrast, Paul </a:t>
            </a:r>
            <a:r>
              <a:rPr lang="en-US" sz="2400" b="1" dirty="0">
                <a:latin typeface="Cambria" pitchFamily="18" charset="0"/>
              </a:rPr>
              <a:t>invites his </a:t>
            </a:r>
            <a:r>
              <a:rPr lang="en-US" sz="2400" b="1" dirty="0" smtClean="0">
                <a:latin typeface="Cambria" pitchFamily="18" charset="0"/>
              </a:rPr>
              <a:t>us </a:t>
            </a:r>
            <a:r>
              <a:rPr lang="en-US" sz="2400" b="1" dirty="0">
                <a:latin typeface="Cambria" pitchFamily="18" charset="0"/>
              </a:rPr>
              <a:t>to look ahead with faith and hope at </a:t>
            </a:r>
            <a:r>
              <a:rPr lang="en-US" sz="2400" b="1" dirty="0" smtClean="0">
                <a:latin typeface="Cambria" pitchFamily="18" charset="0"/>
              </a:rPr>
              <a:t>our </a:t>
            </a:r>
            <a:r>
              <a:rPr lang="en-US" sz="2400" b="1" dirty="0">
                <a:latin typeface="Cambria" pitchFamily="18" charset="0"/>
              </a:rPr>
              <a:t>own resurrection bodies. </a:t>
            </a:r>
            <a:endParaRPr lang="en-US" sz="2400" b="1" dirty="0" smtClean="0">
              <a:latin typeface="Cambria" pitchFamily="18" charset="0"/>
            </a:endParaRPr>
          </a:p>
          <a:p>
            <a:pPr indent="457200">
              <a:spcAft>
                <a:spcPts val="1200"/>
              </a:spcAft>
            </a:pPr>
            <a:r>
              <a:rPr lang="en-US" sz="2400" b="1" dirty="0" smtClean="0">
                <a:latin typeface="Cambria" pitchFamily="18" charset="0"/>
              </a:rPr>
              <a:t>Paul then sketches, </a:t>
            </a:r>
            <a:r>
              <a:rPr lang="en-US" sz="2400" b="1" i="1" u="sng" dirty="0" smtClean="0">
                <a:latin typeface="Cambria" pitchFamily="18" charset="0"/>
              </a:rPr>
              <a:t>three</a:t>
            </a:r>
            <a:r>
              <a:rPr lang="en-US" sz="2400" b="1" dirty="0" smtClean="0">
                <a:latin typeface="Cambria" pitchFamily="18" charset="0"/>
              </a:rPr>
              <a:t> </a:t>
            </a:r>
            <a:r>
              <a:rPr lang="en-US" sz="2400" b="1" i="1" u="sng" dirty="0" smtClean="0">
                <a:latin typeface="Cambria" pitchFamily="18" charset="0"/>
              </a:rPr>
              <a:t>word</a:t>
            </a:r>
            <a:r>
              <a:rPr lang="en-US" sz="2400" b="1" dirty="0" smtClean="0">
                <a:latin typeface="Cambria" pitchFamily="18" charset="0"/>
              </a:rPr>
              <a:t> </a:t>
            </a:r>
            <a:r>
              <a:rPr lang="en-US" sz="2400" b="1" i="1" u="sng" dirty="0" smtClean="0">
                <a:latin typeface="Cambria" pitchFamily="18" charset="0"/>
              </a:rPr>
              <a:t>pictures</a:t>
            </a:r>
            <a:r>
              <a:rPr lang="en-US" sz="2400" b="1" dirty="0" smtClean="0">
                <a:latin typeface="Cambria" pitchFamily="18" charset="0"/>
              </a:rPr>
              <a:t> using seeds, </a:t>
            </a:r>
            <a:r>
              <a:rPr lang="en-US" sz="2400" b="1" dirty="0">
                <a:latin typeface="Cambria" pitchFamily="18" charset="0"/>
              </a:rPr>
              <a:t>flesh, and celestial bodies,</a:t>
            </a:r>
            <a:r>
              <a:rPr lang="en-US" sz="2400" b="1" dirty="0" smtClean="0">
                <a:latin typeface="Cambria" pitchFamily="18" charset="0"/>
              </a:rPr>
              <a:t> to illustrate what our future bodies will be like.  </a:t>
            </a:r>
          </a:p>
        </p:txBody>
      </p:sp>
    </p:spTree>
    <p:extLst>
      <p:ext uri="{BB962C8B-B14F-4D97-AF65-F5344CB8AC3E}">
        <p14:creationId xmlns:p14="http://schemas.microsoft.com/office/powerpoint/2010/main" xmlns="" val="144159683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51855</TotalTime>
  <Words>3342</Words>
  <Application>Microsoft Office PowerPoint</Application>
  <PresentationFormat>On-screen Show (4:3)</PresentationFormat>
  <Paragraphs>207</Paragraphs>
  <Slides>34</Slides>
  <Notes>31</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Trek</vt:lpstr>
      <vt:lpstr>1_Trek</vt:lpstr>
      <vt:lpstr>Slide 1</vt:lpstr>
      <vt:lpstr>1 Corinthians Introduction</vt:lpstr>
      <vt:lpstr>Slide 3</vt:lpstr>
      <vt:lpstr>1 Corinthians - Lesson Overview</vt:lpstr>
      <vt:lpstr>1 Corinthians - Lesson Overview</vt:lpstr>
      <vt:lpstr>1 Corinthians 15:35-41</vt:lpstr>
      <vt:lpstr>1 Corinthians 15:35-41</vt:lpstr>
      <vt:lpstr>1 Corinthians 15:35-41</vt:lpstr>
      <vt:lpstr>1 Corinthians 15:35-41</vt:lpstr>
      <vt:lpstr>1 Corinthians 15:35-41</vt:lpstr>
      <vt:lpstr>1 Corinthians 15:35-41</vt:lpstr>
      <vt:lpstr>1 Corinthians 15:35-41</vt:lpstr>
      <vt:lpstr>1 Corinthians 15:35-41</vt:lpstr>
      <vt:lpstr>1 Corinthians 15:35-41</vt:lpstr>
      <vt:lpstr>1 Corinthians 15:35-41</vt:lpstr>
      <vt:lpstr>1 Corinthians 15:42-49</vt:lpstr>
      <vt:lpstr>1 Corinthians 15:42-49</vt:lpstr>
      <vt:lpstr>1 Corinthians 15:42-49</vt:lpstr>
      <vt:lpstr>1 Corinthians 15:42-49</vt:lpstr>
      <vt:lpstr>1 Corinthians 15:42-49</vt:lpstr>
      <vt:lpstr>1 Corinthians 15:42-49</vt:lpstr>
      <vt:lpstr>1 Corinthians 15:42-49</vt:lpstr>
      <vt:lpstr>1 Corinthians 15:42-49</vt:lpstr>
      <vt:lpstr>1 Corinthians 15:42-49</vt:lpstr>
      <vt:lpstr>1 Corinthians 15:42-49</vt:lpstr>
      <vt:lpstr>Slide 26</vt:lpstr>
      <vt:lpstr>Application – Body matters</vt:lpstr>
      <vt:lpstr>Application – Body matters</vt:lpstr>
      <vt:lpstr>Application – Body matters</vt:lpstr>
      <vt:lpstr>Application – Body matters</vt:lpstr>
      <vt:lpstr>Application – Body matters</vt:lpstr>
      <vt:lpstr>Application – Body matters</vt:lpstr>
      <vt:lpstr>Slide 33</vt:lpstr>
      <vt:lpstr>Slide 34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9434</cp:revision>
  <cp:lastPrinted>2023-05-06T01:46:48Z</cp:lastPrinted>
  <dcterms:created xsi:type="dcterms:W3CDTF">2016-10-08T19:35:00Z</dcterms:created>
  <dcterms:modified xsi:type="dcterms:W3CDTF">2023-12-07T00:50:13Z</dcterms:modified>
</cp:coreProperties>
</file>